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30"/>
  </p:notesMasterIdLst>
  <p:handoutMasterIdLst>
    <p:handoutMasterId r:id="rId31"/>
  </p:handoutMasterIdLst>
  <p:sldIdLst>
    <p:sldId id="256" r:id="rId5"/>
    <p:sldId id="2142533101" r:id="rId6"/>
    <p:sldId id="2142533134" r:id="rId7"/>
    <p:sldId id="2142533167" r:id="rId8"/>
    <p:sldId id="2142533135" r:id="rId9"/>
    <p:sldId id="258" r:id="rId10"/>
    <p:sldId id="2142533231" r:id="rId11"/>
    <p:sldId id="2142533228" r:id="rId12"/>
    <p:sldId id="2142533219" r:id="rId13"/>
    <p:sldId id="2142533189" r:id="rId14"/>
    <p:sldId id="2142533190" r:id="rId15"/>
    <p:sldId id="2142533187" r:id="rId16"/>
    <p:sldId id="2142533217" r:id="rId17"/>
    <p:sldId id="2142533218" r:id="rId18"/>
    <p:sldId id="2142533203" r:id="rId19"/>
    <p:sldId id="2142533220" r:id="rId20"/>
    <p:sldId id="2142533221" r:id="rId21"/>
    <p:sldId id="2142533222" r:id="rId22"/>
    <p:sldId id="2142533223" r:id="rId23"/>
    <p:sldId id="2142533229" r:id="rId24"/>
    <p:sldId id="2142533230" r:id="rId25"/>
    <p:sldId id="2142533225" r:id="rId26"/>
    <p:sldId id="2142533232" r:id="rId27"/>
    <p:sldId id="2142533224" r:id="rId28"/>
    <p:sldId id="259"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gunani Dana" initials="HD" lastIdx="5" clrIdx="0">
    <p:extLst>
      <p:ext uri="{19B8F6BF-5375-455C-9EA6-DF929625EA0E}">
        <p15:presenceInfo xmlns:p15="http://schemas.microsoft.com/office/powerpoint/2012/main" userId="S::DANA.HARGUNANI@dhsoha.state.or.us::0ef73ef5-fc48-4753-aeca-3f6dcb41c97b" providerId="AD"/>
      </p:ext>
    </p:extLst>
  </p:cmAuthor>
  <p:cmAuthor id="2" name="Alyshia Macaysa-Feracota" initials="AMF" lastIdx="10" clrIdx="1">
    <p:extLst>
      <p:ext uri="{19B8F6BF-5375-455C-9EA6-DF929625EA0E}">
        <p15:presenceInfo xmlns:p15="http://schemas.microsoft.com/office/powerpoint/2012/main" userId="7c20ac86d198137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0612"/>
    <a:srgbClr val="F5FA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F66536-4C8A-4FC5-8870-F5224DBB204E}" v="2" dt="2023-06-06T19:18:10.550"/>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59" autoAdjust="0"/>
    <p:restoredTop sz="71143" autoAdjust="0"/>
  </p:normalViewPr>
  <p:slideViewPr>
    <p:cSldViewPr snapToGrid="0">
      <p:cViewPr varScale="1">
        <p:scale>
          <a:sx n="51" d="100"/>
          <a:sy n="51" d="100"/>
        </p:scale>
        <p:origin x="1212" y="72"/>
      </p:cViewPr>
      <p:guideLst/>
    </p:cSldViewPr>
  </p:slideViewPr>
  <p:outlineViewPr>
    <p:cViewPr>
      <p:scale>
        <a:sx n="33" d="100"/>
        <a:sy n="33" d="100"/>
      </p:scale>
      <p:origin x="0" y="-7856"/>
    </p:cViewPr>
  </p:outlineViewPr>
  <p:notesTextViewPr>
    <p:cViewPr>
      <p:scale>
        <a:sx n="1" d="1"/>
        <a:sy n="1" d="1"/>
      </p:scale>
      <p:origin x="0" y="0"/>
    </p:cViewPr>
  </p:notesTextViewPr>
  <p:sorterViewPr>
    <p:cViewPr>
      <p:scale>
        <a:sx n="130" d="100"/>
        <a:sy n="130" d="100"/>
      </p:scale>
      <p:origin x="0" y="0"/>
    </p:cViewPr>
  </p:sorterViewPr>
  <p:notesViewPr>
    <p:cSldViewPr snapToGrid="0">
      <p:cViewPr varScale="1">
        <p:scale>
          <a:sx n="73" d="100"/>
          <a:sy n="73" d="100"/>
        </p:scale>
        <p:origin x="3702"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gunani Dana" userId="S::dana.hargunani@oha.oregon.gov::0ef73ef5-fc48-4753-aeca-3f6dcb41c97b" providerId="AD" clId="Web-{EDF66536-4C8A-4FC5-8870-F5224DBB204E}"/>
    <pc:docChg chg="sldOrd">
      <pc:chgData name="Hargunani Dana" userId="S::dana.hargunani@oha.oregon.gov::0ef73ef5-fc48-4753-aeca-3f6dcb41c97b" providerId="AD" clId="Web-{EDF66536-4C8A-4FC5-8870-F5224DBB204E}" dt="2023-06-06T19:18:10.550" v="1"/>
      <pc:docMkLst>
        <pc:docMk/>
      </pc:docMkLst>
      <pc:sldChg chg="ord">
        <pc:chgData name="Hargunani Dana" userId="S::dana.hargunani@oha.oregon.gov::0ef73ef5-fc48-4753-aeca-3f6dcb41c97b" providerId="AD" clId="Web-{EDF66536-4C8A-4FC5-8870-F5224DBB204E}" dt="2023-06-06T19:18:10.550" v="1"/>
        <pc:sldMkLst>
          <pc:docMk/>
          <pc:sldMk cId="1274311939" sldId="214253322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AF5C7A-8074-453A-9645-B4AFF8BFB3AC}"/>
              </a:ext>
            </a:extLst>
          </p:cNvPr>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C80D8D-EDDD-4355-934A-D6BC0E02FAF2}"/>
              </a:ext>
            </a:extLst>
          </p:cNvPr>
          <p:cNvSpPr>
            <a:spLocks noGrp="1"/>
          </p:cNvSpPr>
          <p:nvPr>
            <p:ph type="dt" sz="quarter" idx="1"/>
          </p:nvPr>
        </p:nvSpPr>
        <p:spPr>
          <a:xfrm>
            <a:off x="3884613" y="3"/>
            <a:ext cx="2971800" cy="458788"/>
          </a:xfrm>
          <a:prstGeom prst="rect">
            <a:avLst/>
          </a:prstGeom>
        </p:spPr>
        <p:txBody>
          <a:bodyPr vert="horz" lIns="91440" tIns="45720" rIns="91440" bIns="45720" rtlCol="0"/>
          <a:lstStyle>
            <a:lvl1pPr algn="r">
              <a:defRPr sz="1200"/>
            </a:lvl1pPr>
          </a:lstStyle>
          <a:p>
            <a:fld id="{AEA3DA67-D9A6-446D-80CD-CDE92F36FD1E}" type="datetimeFigureOut">
              <a:rPr lang="en-US" smtClean="0"/>
              <a:t>6/6/2023</a:t>
            </a:fld>
            <a:endParaRPr lang="en-US" dirty="0"/>
          </a:p>
        </p:txBody>
      </p:sp>
      <p:sp>
        <p:nvSpPr>
          <p:cNvPr id="4" name="Footer Placeholder 3">
            <a:extLst>
              <a:ext uri="{FF2B5EF4-FFF2-40B4-BE49-F238E27FC236}">
                <a16:creationId xmlns:a16="http://schemas.microsoft.com/office/drawing/2014/main" id="{A0A0BC86-6886-4FA3-A209-ECF7584167E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510144F-BC4E-420B-B81D-AB3FA73BD6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0A496-7704-41F9-832C-A08976571077}" type="slidenum">
              <a:rPr lang="en-US" smtClean="0"/>
              <a:t>‹#›</a:t>
            </a:fld>
            <a:endParaRPr lang="en-US" dirty="0"/>
          </a:p>
        </p:txBody>
      </p:sp>
    </p:spTree>
    <p:extLst>
      <p:ext uri="{BB962C8B-B14F-4D97-AF65-F5344CB8AC3E}">
        <p14:creationId xmlns:p14="http://schemas.microsoft.com/office/powerpoint/2010/main" val="28955740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884613" y="3"/>
            <a:ext cx="2971800" cy="458788"/>
          </a:xfrm>
          <a:prstGeom prst="rect">
            <a:avLst/>
          </a:prstGeom>
        </p:spPr>
        <p:txBody>
          <a:bodyPr vert="horz" lIns="91440" tIns="45720" rIns="91440" bIns="45720" rtlCol="0"/>
          <a:lstStyle>
            <a:lvl1pPr algn="r">
              <a:defRPr sz="1050"/>
            </a:lvl1pPr>
          </a:lstStyle>
          <a:p>
            <a:fld id="{FBA6815E-6314-43A0-B441-3EE18423FAF2}" type="datetimeFigureOut">
              <a:rPr lang="en-US" smtClean="0"/>
              <a:pPr/>
              <a:t>6/6/2023</a:t>
            </a:fld>
            <a:endParaRPr lang="en-US" dirty="0"/>
          </a:p>
        </p:txBody>
      </p:sp>
      <p:sp>
        <p:nvSpPr>
          <p:cNvPr id="4" name="Slide Image Placeholder 3"/>
          <p:cNvSpPr>
            <a:spLocks noGrp="1" noRot="1" noChangeAspect="1"/>
          </p:cNvSpPr>
          <p:nvPr>
            <p:ph type="sldImg" idx="2"/>
          </p:nvPr>
        </p:nvSpPr>
        <p:spPr>
          <a:xfrm>
            <a:off x="730250" y="470442"/>
            <a:ext cx="3568700" cy="2008188"/>
          </a:xfrm>
          <a:prstGeom prst="rect">
            <a:avLst/>
          </a:prstGeom>
          <a:noFill/>
          <a:ln w="12700">
            <a:solidFill>
              <a:schemeClr val="tx1"/>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521" y="2599509"/>
            <a:ext cx="5857875" cy="6085703"/>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50"/>
            </a:lvl1pPr>
          </a:lstStyle>
          <a:p>
            <a:fld id="{E96F7328-08A7-41DF-A6A0-C5E6644BEDB0}" type="slidenum">
              <a:rPr lang="en-US" smtClean="0"/>
              <a:pPr/>
              <a:t>‹#›</a:t>
            </a:fld>
            <a:endParaRPr lang="en-US" dirty="0"/>
          </a:p>
        </p:txBody>
      </p:sp>
      <p:sp>
        <p:nvSpPr>
          <p:cNvPr id="8" name="Rectangle 7">
            <a:extLst>
              <a:ext uri="{FF2B5EF4-FFF2-40B4-BE49-F238E27FC236}">
                <a16:creationId xmlns:a16="http://schemas.microsoft.com/office/drawing/2014/main" id="{DC7C2331-C220-4B5F-BB4B-DAE02EB0B65F}"/>
              </a:ext>
            </a:extLst>
          </p:cNvPr>
          <p:cNvSpPr/>
          <p:nvPr/>
        </p:nvSpPr>
        <p:spPr>
          <a:xfrm>
            <a:off x="0" y="0"/>
            <a:ext cx="365760"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7972360-137D-402F-BD17-63AEC5153A2F}"/>
              </a:ext>
            </a:extLst>
          </p:cNvPr>
          <p:cNvSpPr/>
          <p:nvPr/>
        </p:nvSpPr>
        <p:spPr>
          <a:xfrm>
            <a:off x="365760" y="0"/>
            <a:ext cx="91440"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4736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a:t>
            </a:fld>
            <a:endParaRPr lang="en-US" dirty="0"/>
          </a:p>
        </p:txBody>
      </p:sp>
    </p:spTree>
    <p:extLst>
      <p:ext uri="{BB962C8B-B14F-4D97-AF65-F5344CB8AC3E}">
        <p14:creationId xmlns:p14="http://schemas.microsoft.com/office/powerpoint/2010/main" val="165933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Our scope on this committee is focused on the development and/or revisions of crisis care guidance for the state. Crisis care may be necessary when health care resources are in limited supply, such as during a public health emergency or disaster. In these circumstances, there may not be enough life-saving health care resources for everyone who needs them. </a:t>
            </a:r>
          </a:p>
          <a:p>
            <a:endParaRPr lang="en-US" dirty="0"/>
          </a:p>
          <a:p>
            <a:endParaRPr lang="en-US" dirty="0"/>
          </a:p>
          <a:p>
            <a:endParaRPr lang="en-US" dirty="0"/>
          </a:p>
          <a:p>
            <a:r>
              <a:rPr lang="en-US" dirty="0"/>
              <a:t>For our purposes: For our purposes: “triage” refers to the prioritization process to determine which patient(s) will receive life-saving resources when there are not enough for everyone who needs them</a:t>
            </a:r>
          </a:p>
          <a:p>
            <a:endParaRPr lang="en-US" dirty="0"/>
          </a:p>
          <a:p>
            <a:br>
              <a:rPr lang="en-US" dirty="0"/>
            </a:br>
            <a:r>
              <a:rPr lang="en-US" dirty="0"/>
              <a:t>Triage is a core concept when we talk about crisis care guidelines, and that is why we are focusing on this element first in our work.</a:t>
            </a:r>
          </a:p>
          <a:p>
            <a:br>
              <a:rPr lang="en-US" dirty="0"/>
            </a:br>
            <a:r>
              <a:rPr lang="en-US" dirty="0"/>
              <a:t>There are other important elements or considerations for crisis care guidelines that we will address in future meetings, including but not limited to:</a:t>
            </a:r>
          </a:p>
          <a:p>
            <a:pPr marL="171450" indent="-171450">
              <a:buFont typeface="Arial" panose="020B0604020202020204" pitchFamily="34" charset="0"/>
              <a:buChar char="•"/>
            </a:pPr>
            <a:r>
              <a:rPr lang="en-US" dirty="0"/>
              <a:t>Parameters for activation of crisis care guidance</a:t>
            </a:r>
          </a:p>
          <a:p>
            <a:pPr marL="171450" indent="-171450">
              <a:buFont typeface="Arial" panose="020B0604020202020204" pitchFamily="34" charset="0"/>
              <a:buChar char="•"/>
            </a:pPr>
            <a:r>
              <a:rPr lang="en-US" dirty="0"/>
              <a:t>Consideration of patient preferences</a:t>
            </a:r>
          </a:p>
          <a:p>
            <a:pPr marL="171450" indent="-171450">
              <a:buFont typeface="Arial" panose="020B0604020202020204" pitchFamily="34" charset="0"/>
              <a:buChar char="•"/>
            </a:pPr>
            <a:r>
              <a:rPr lang="en-US" dirty="0"/>
              <a:t>Triage team</a:t>
            </a:r>
          </a:p>
          <a:p>
            <a:pPr marL="171450" indent="-171450">
              <a:buFont typeface="Arial" panose="020B0604020202020204" pitchFamily="34" charset="0"/>
              <a:buChar char="•"/>
            </a:pPr>
            <a:r>
              <a:rPr lang="en-US" dirty="0"/>
              <a:t>Beyond</a:t>
            </a:r>
          </a:p>
          <a:p>
            <a:endParaRPr lang="en-US" dirty="0"/>
          </a:p>
          <a:p>
            <a:endParaRPr lang="en-US" dirty="0"/>
          </a:p>
          <a:p>
            <a:endParaRPr lang="en-US" dirty="0"/>
          </a:p>
          <a:p>
            <a:r>
              <a:rPr lang="en-US" dirty="0"/>
              <a:t>Data collection, review, iterative learning and improvement</a:t>
            </a:r>
          </a:p>
        </p:txBody>
      </p:sp>
      <p:sp>
        <p:nvSpPr>
          <p:cNvPr id="4" name="Slide Number Placeholder 3"/>
          <p:cNvSpPr>
            <a:spLocks noGrp="1"/>
          </p:cNvSpPr>
          <p:nvPr>
            <p:ph type="sldNum" sz="quarter" idx="5"/>
          </p:nvPr>
        </p:nvSpPr>
        <p:spPr/>
        <p:txBody>
          <a:bodyPr/>
          <a:lstStyle/>
          <a:p>
            <a:fld id="{E96F7328-08A7-41DF-A6A0-C5E6644BEDB0}" type="slidenum">
              <a:rPr lang="en-US" smtClean="0"/>
              <a:pPr/>
              <a:t>10</a:t>
            </a:fld>
            <a:endParaRPr lang="en-US" dirty="0"/>
          </a:p>
        </p:txBody>
      </p:sp>
    </p:spTree>
    <p:extLst>
      <p:ext uri="{BB962C8B-B14F-4D97-AF65-F5344CB8AC3E}">
        <p14:creationId xmlns:p14="http://schemas.microsoft.com/office/powerpoint/2010/main" val="2545099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“the way forward” Schmidt et al.</a:t>
            </a:r>
          </a:p>
        </p:txBody>
      </p:sp>
      <p:sp>
        <p:nvSpPr>
          <p:cNvPr id="4" name="Slide Number Placeholder 3"/>
          <p:cNvSpPr>
            <a:spLocks noGrp="1"/>
          </p:cNvSpPr>
          <p:nvPr>
            <p:ph type="sldNum" sz="quarter" idx="5"/>
          </p:nvPr>
        </p:nvSpPr>
        <p:spPr/>
        <p:txBody>
          <a:bodyPr/>
          <a:lstStyle/>
          <a:p>
            <a:fld id="{E96F7328-08A7-41DF-A6A0-C5E6644BEDB0}" type="slidenum">
              <a:rPr lang="en-US" smtClean="0"/>
              <a:pPr/>
              <a:t>11</a:t>
            </a:fld>
            <a:endParaRPr lang="en-US" dirty="0"/>
          </a:p>
        </p:txBody>
      </p:sp>
    </p:spTree>
    <p:extLst>
      <p:ext uri="{BB962C8B-B14F-4D97-AF65-F5344CB8AC3E}">
        <p14:creationId xmlns:p14="http://schemas.microsoft.com/office/powerpoint/2010/main" val="25486342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Survivability- also considered a “utilitarian approach”</a:t>
            </a:r>
          </a:p>
          <a:p>
            <a:r>
              <a:rPr lang="en-US" dirty="0"/>
              <a:t>Factors that should be excluded from consideration when allocating resources in a crisis: presence of underlying conditions or disabilities, life expectancy, resource utilization and quality of life, baseline/future resource needs</a:t>
            </a: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12</a:t>
            </a:fld>
            <a:endParaRPr lang="en-US" dirty="0"/>
          </a:p>
        </p:txBody>
      </p:sp>
    </p:spTree>
    <p:extLst>
      <p:ext uri="{BB962C8B-B14F-4D97-AF65-F5344CB8AC3E}">
        <p14:creationId xmlns:p14="http://schemas.microsoft.com/office/powerpoint/2010/main" val="1557594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14</a:t>
            </a:fld>
            <a:endParaRPr lang="en-US" dirty="0"/>
          </a:p>
        </p:txBody>
      </p:sp>
    </p:spTree>
    <p:extLst>
      <p:ext uri="{BB962C8B-B14F-4D97-AF65-F5344CB8AC3E}">
        <p14:creationId xmlns:p14="http://schemas.microsoft.com/office/powerpoint/2010/main" val="963969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15</a:t>
            </a:fld>
            <a:endParaRPr lang="en-US" dirty="0"/>
          </a:p>
        </p:txBody>
      </p:sp>
    </p:spTree>
    <p:extLst>
      <p:ext uri="{BB962C8B-B14F-4D97-AF65-F5344CB8AC3E}">
        <p14:creationId xmlns:p14="http://schemas.microsoft.com/office/powerpoint/2010/main" val="15479376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16</a:t>
            </a:fld>
            <a:endParaRPr lang="en-US" dirty="0"/>
          </a:p>
        </p:txBody>
      </p:sp>
    </p:spTree>
    <p:extLst>
      <p:ext uri="{BB962C8B-B14F-4D97-AF65-F5344CB8AC3E}">
        <p14:creationId xmlns:p14="http://schemas.microsoft.com/office/powerpoint/2010/main" val="25215876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17</a:t>
            </a:fld>
            <a:endParaRPr lang="en-US" dirty="0"/>
          </a:p>
        </p:txBody>
      </p:sp>
    </p:spTree>
    <p:extLst>
      <p:ext uri="{BB962C8B-B14F-4D97-AF65-F5344CB8AC3E}">
        <p14:creationId xmlns:p14="http://schemas.microsoft.com/office/powerpoint/2010/main" val="1091136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18</a:t>
            </a:fld>
            <a:endParaRPr lang="en-US" dirty="0"/>
          </a:p>
        </p:txBody>
      </p:sp>
    </p:spTree>
    <p:extLst>
      <p:ext uri="{BB962C8B-B14F-4D97-AF65-F5344CB8AC3E}">
        <p14:creationId xmlns:p14="http://schemas.microsoft.com/office/powerpoint/2010/main" val="360153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19</a:t>
            </a:fld>
            <a:endParaRPr lang="en-US" dirty="0"/>
          </a:p>
        </p:txBody>
      </p:sp>
    </p:spTree>
    <p:extLst>
      <p:ext uri="{BB962C8B-B14F-4D97-AF65-F5344CB8AC3E}">
        <p14:creationId xmlns:p14="http://schemas.microsoft.com/office/powerpoint/2010/main" val="20324012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20</a:t>
            </a:fld>
            <a:endParaRPr lang="en-US" dirty="0"/>
          </a:p>
        </p:txBody>
      </p:sp>
    </p:spTree>
    <p:extLst>
      <p:ext uri="{BB962C8B-B14F-4D97-AF65-F5344CB8AC3E}">
        <p14:creationId xmlns:p14="http://schemas.microsoft.com/office/powerpoint/2010/main" val="456534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a:t>
            </a:fld>
            <a:endParaRPr lang="en-US" dirty="0"/>
          </a:p>
        </p:txBody>
      </p:sp>
    </p:spTree>
    <p:extLst>
      <p:ext uri="{BB962C8B-B14F-4D97-AF65-F5344CB8AC3E}">
        <p14:creationId xmlns:p14="http://schemas.microsoft.com/office/powerpoint/2010/main" val="4080913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21</a:t>
            </a:fld>
            <a:endParaRPr lang="en-US" dirty="0"/>
          </a:p>
        </p:txBody>
      </p:sp>
    </p:spTree>
    <p:extLst>
      <p:ext uri="{BB962C8B-B14F-4D97-AF65-F5344CB8AC3E}">
        <p14:creationId xmlns:p14="http://schemas.microsoft.com/office/powerpoint/2010/main" val="30567069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22</a:t>
            </a:fld>
            <a:endParaRPr lang="en-US" dirty="0"/>
          </a:p>
        </p:txBody>
      </p:sp>
    </p:spTree>
    <p:extLst>
      <p:ext uri="{BB962C8B-B14F-4D97-AF65-F5344CB8AC3E}">
        <p14:creationId xmlns:p14="http://schemas.microsoft.com/office/powerpoint/2010/main" val="3659480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23</a:t>
            </a:fld>
            <a:endParaRPr lang="en-US" dirty="0"/>
          </a:p>
        </p:txBody>
      </p:sp>
    </p:spTree>
    <p:extLst>
      <p:ext uri="{BB962C8B-B14F-4D97-AF65-F5344CB8AC3E}">
        <p14:creationId xmlns:p14="http://schemas.microsoft.com/office/powerpoint/2010/main" val="14008209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24</a:t>
            </a:fld>
            <a:endParaRPr lang="en-US" dirty="0"/>
          </a:p>
        </p:txBody>
      </p:sp>
    </p:spTree>
    <p:extLst>
      <p:ext uri="{BB962C8B-B14F-4D97-AF65-F5344CB8AC3E}">
        <p14:creationId xmlns:p14="http://schemas.microsoft.com/office/powerpoint/2010/main" val="2873798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171450" indent="-171450">
              <a:buFontTx/>
              <a:buChar char="-"/>
            </a:pPr>
            <a:r>
              <a:rPr lang="en-US" dirty="0"/>
              <a:t>Lisa can be main point of contact to triage needs and connect folks to the right person during the meeting</a:t>
            </a:r>
          </a:p>
          <a:p>
            <a:pPr marL="171450" indent="-171450">
              <a:buFontTx/>
              <a:buChar char="-"/>
            </a:pPr>
            <a:r>
              <a:rPr lang="en-US" sz="1200" kern="1200" dirty="0">
                <a:solidFill>
                  <a:schemeClr val="tx1"/>
                </a:solidFill>
                <a:effectLst/>
                <a:highlight>
                  <a:srgbClr val="FFFF00"/>
                </a:highlight>
                <a:latin typeface="+mn-lt"/>
                <a:ea typeface="+mn-ea"/>
                <a:cs typeface="+mn-cs"/>
              </a:rPr>
              <a:t>Let committee know that anything entered into the chat is subject to disclosure under public records law</a:t>
            </a:r>
            <a:endParaRPr lang="en-US" dirty="0">
              <a:highlight>
                <a:srgbClr val="FFFF00"/>
              </a:highlight>
            </a:endParaRPr>
          </a:p>
        </p:txBody>
      </p:sp>
      <p:sp>
        <p:nvSpPr>
          <p:cNvPr id="4" name="Slide Number Placeholder 3"/>
          <p:cNvSpPr>
            <a:spLocks noGrp="1"/>
          </p:cNvSpPr>
          <p:nvPr>
            <p:ph type="sldNum" sz="quarter" idx="5"/>
          </p:nvPr>
        </p:nvSpPr>
        <p:spPr/>
        <p:txBody>
          <a:bodyPr/>
          <a:lstStyle/>
          <a:p>
            <a:fld id="{20833BC3-085A-2745-B2F5-D3E2BAFE8334}" type="slidenum">
              <a:rPr lang="en-US" smtClean="0"/>
              <a:t>3</a:t>
            </a:fld>
            <a:endParaRPr lang="en-US" dirty="0"/>
          </a:p>
        </p:txBody>
      </p:sp>
    </p:spTree>
    <p:extLst>
      <p:ext uri="{BB962C8B-B14F-4D97-AF65-F5344CB8AC3E}">
        <p14:creationId xmlns:p14="http://schemas.microsoft.com/office/powerpoint/2010/main" val="2042094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4</a:t>
            </a:fld>
            <a:endParaRPr lang="en-US" dirty="0"/>
          </a:p>
        </p:txBody>
      </p:sp>
    </p:spTree>
    <p:extLst>
      <p:ext uri="{BB962C8B-B14F-4D97-AF65-F5344CB8AC3E}">
        <p14:creationId xmlns:p14="http://schemas.microsoft.com/office/powerpoint/2010/main" val="1977750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5</a:t>
            </a:fld>
            <a:endParaRPr lang="en-US" dirty="0"/>
          </a:p>
        </p:txBody>
      </p:sp>
    </p:spTree>
    <p:extLst>
      <p:ext uri="{BB962C8B-B14F-4D97-AF65-F5344CB8AC3E}">
        <p14:creationId xmlns:p14="http://schemas.microsoft.com/office/powerpoint/2010/main" val="2556304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6</a:t>
            </a:fld>
            <a:endParaRPr lang="en-US" dirty="0"/>
          </a:p>
        </p:txBody>
      </p:sp>
    </p:spTree>
    <p:extLst>
      <p:ext uri="{BB962C8B-B14F-4D97-AF65-F5344CB8AC3E}">
        <p14:creationId xmlns:p14="http://schemas.microsoft.com/office/powerpoint/2010/main" val="3889392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171450" indent="-171450">
              <a:buFontTx/>
              <a:buChar char="-"/>
            </a:pPr>
            <a:r>
              <a:rPr lang="en-US" dirty="0">
                <a:highlight>
                  <a:srgbClr val="FFFF00"/>
                </a:highlight>
              </a:rPr>
              <a:t>Please add in place of the check-in question! </a:t>
            </a:r>
          </a:p>
        </p:txBody>
      </p:sp>
      <p:sp>
        <p:nvSpPr>
          <p:cNvPr id="4" name="Slide Number Placeholder 3"/>
          <p:cNvSpPr>
            <a:spLocks noGrp="1"/>
          </p:cNvSpPr>
          <p:nvPr>
            <p:ph type="sldNum" sz="quarter" idx="5"/>
          </p:nvPr>
        </p:nvSpPr>
        <p:spPr/>
        <p:txBody>
          <a:bodyPr/>
          <a:lstStyle/>
          <a:p>
            <a:fld id="{20833BC3-085A-2745-B2F5-D3E2BAFE8334}" type="slidenum">
              <a:rPr lang="en-US" smtClean="0"/>
              <a:t>7</a:t>
            </a:fld>
            <a:endParaRPr lang="en-US" dirty="0"/>
          </a:p>
        </p:txBody>
      </p:sp>
    </p:spTree>
    <p:extLst>
      <p:ext uri="{BB962C8B-B14F-4D97-AF65-F5344CB8AC3E}">
        <p14:creationId xmlns:p14="http://schemas.microsoft.com/office/powerpoint/2010/main" val="2042094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8</a:t>
            </a:fld>
            <a:endParaRPr lang="en-US" dirty="0"/>
          </a:p>
        </p:txBody>
      </p:sp>
    </p:spTree>
    <p:extLst>
      <p:ext uri="{BB962C8B-B14F-4D97-AF65-F5344CB8AC3E}">
        <p14:creationId xmlns:p14="http://schemas.microsoft.com/office/powerpoint/2010/main" val="2273159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9</a:t>
            </a:fld>
            <a:endParaRPr lang="en-US" dirty="0"/>
          </a:p>
        </p:txBody>
      </p:sp>
    </p:spTree>
    <p:extLst>
      <p:ext uri="{BB962C8B-B14F-4D97-AF65-F5344CB8AC3E}">
        <p14:creationId xmlns:p14="http://schemas.microsoft.com/office/powerpoint/2010/main" val="4289917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189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4AE322E-770C-48B7-96B5-E4FE263D08A2}"/>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29834A57-C754-457D-86CA-483B68404631}"/>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200204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_gree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8F1706BA-A87F-4933-BDDB-0532BE439202}"/>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66E5C662-FD2B-4997-B31C-A368F2909545}"/>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680043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10E2AB3-B64E-4EAC-BA23-01F1094E81E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3775CD88-9307-4C03-B6B2-383A12FAB3D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6A7A0467-6433-4F39-B2A7-7CAADB400243}"/>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0D3B3F5F-39A3-4E8F-9938-6C1261AC604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01229910-7F09-4B0D-B258-0C9C7D164EC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713A99BC-3FEE-41C8-B971-FF08BDBAE26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A16A9F9C-D981-41D5-AA33-C8347AC9BDF7}"/>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19939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debar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61E8F351-1A4E-4B3A-8937-723A7225B96E}"/>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1DAC0A92-18FF-4553-92EA-7186701ED589}"/>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86418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_aqu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3D75388B-21C2-4C42-B1A5-A02C14D02F10}"/>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DE16F414-02E1-4C33-B258-B4F591C3A0CB}"/>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546531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28898BB4-B53F-4448-A96B-A49731B8E7B2}"/>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813236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C1E022B0-1130-47F2-8599-A14BCA941393}"/>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9529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_finlandi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0"/>
            <a:ext cx="12192000"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098CFE8A-0911-4B2E-8A57-05D10E53713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4E5B21D5-28B1-43E7-A92F-F2CFFC7E32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6730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473EA8EF-79D8-41F1-941C-BAF7E8DF6BF6}"/>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34232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debar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E54F5370-E628-454B-AD92-32F671AE6342}"/>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438562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8ADF4C-C20E-4779-93D8-BF0C89F77DA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09550759-7198-4CB5-8840-220A82BE5B81}"/>
              </a:ext>
            </a:extLst>
          </p:cNvPr>
          <p:cNvSpPr>
            <a:spLocks noGrp="1" noChangeArrowheads="1"/>
          </p:cNvSpPr>
          <p:nvPr>
            <p:ph type="ctrTitle" hasCustomPrompt="1"/>
          </p:nvPr>
        </p:nvSpPr>
        <p:spPr>
          <a:xfrm>
            <a:off x="914400" y="682626"/>
            <a:ext cx="10363200" cy="1470025"/>
          </a:xfrm>
          <a:prstGeom prst="rect">
            <a:avLst/>
          </a:prstGeom>
        </p:spPr>
        <p:txBody>
          <a:bodyPr anchor="ctr">
            <a:noAutofit/>
          </a:bodyPr>
          <a:lstStyle>
            <a:lvl1pPr algn="ctr">
              <a:defRPr sz="4400" b="1">
                <a:solidFill>
                  <a:schemeClr val="accent1"/>
                </a:solidFill>
              </a:defRPr>
            </a:lvl1pPr>
          </a:lstStyle>
          <a:p>
            <a:r>
              <a:rPr lang="en-US" altLang="en-US"/>
              <a:t>Click to add title</a:t>
            </a:r>
          </a:p>
        </p:txBody>
      </p:sp>
      <p:sp>
        <p:nvSpPr>
          <p:cNvPr id="8" name="Rectangle 3">
            <a:extLst>
              <a:ext uri="{FF2B5EF4-FFF2-40B4-BE49-F238E27FC236}">
                <a16:creationId xmlns:a16="http://schemas.microsoft.com/office/drawing/2014/main" id="{964497FA-BD21-49E9-A4DE-9E2527280BEA}"/>
              </a:ext>
            </a:extLst>
          </p:cNvPr>
          <p:cNvSpPr>
            <a:spLocks noGrp="1" noChangeArrowheads="1"/>
          </p:cNvSpPr>
          <p:nvPr>
            <p:ph type="subTitle" idx="1" hasCustomPrompt="1"/>
          </p:nvPr>
        </p:nvSpPr>
        <p:spPr>
          <a:xfrm>
            <a:off x="1828800" y="2438400"/>
            <a:ext cx="8534400" cy="1752600"/>
          </a:xfrm>
          <a:prstGeom prst="rect">
            <a:avLst/>
          </a:prstGeom>
        </p:spPr>
        <p:txBody>
          <a:bodyPr>
            <a:normAutofit/>
          </a:bodyPr>
          <a:lstStyle>
            <a:lvl1pPr marL="0" indent="0" algn="ctr">
              <a:buFontTx/>
              <a:buNone/>
              <a:defRPr sz="1800">
                <a:solidFill>
                  <a:schemeClr val="accent1"/>
                </a:solidFill>
              </a:defRPr>
            </a:lvl1pPr>
          </a:lstStyle>
          <a:p>
            <a:r>
              <a:rPr lang="en-US" altLang="en-US"/>
              <a:t>Click to add subtitle</a:t>
            </a:r>
          </a:p>
        </p:txBody>
      </p:sp>
      <p:cxnSp>
        <p:nvCxnSpPr>
          <p:cNvPr id="9" name="Straight Connector 8">
            <a:extLst>
              <a:ext uri="{FF2B5EF4-FFF2-40B4-BE49-F238E27FC236}">
                <a16:creationId xmlns:a16="http://schemas.microsoft.com/office/drawing/2014/main" id="{3D73B268-07A5-4178-B7A9-025F32D51117}"/>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442072EB-6695-4B56-B4C0-5B221A2D3213}"/>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2">
            <a:extLst>
              <a:ext uri="{FF2B5EF4-FFF2-40B4-BE49-F238E27FC236}">
                <a16:creationId xmlns:a16="http://schemas.microsoft.com/office/drawing/2014/main" id="{4C9CE2CE-15CA-496B-ACA7-01F19B2AF39F}"/>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sp>
        <p:nvSpPr>
          <p:cNvPr id="16" name="TextBox 15">
            <a:extLst>
              <a:ext uri="{FF2B5EF4-FFF2-40B4-BE49-F238E27FC236}">
                <a16:creationId xmlns:a16="http://schemas.microsoft.com/office/drawing/2014/main" id="{9F7BF630-B5CA-4CE9-BAD0-136313B3AAEE}"/>
              </a:ext>
            </a:extLst>
          </p:cNvPr>
          <p:cNvSpPr txBox="1"/>
          <p:nvPr/>
        </p:nvSpPr>
        <p:spPr>
          <a:xfrm>
            <a:off x="4546122" y="5998663"/>
            <a:ext cx="406181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chemeClr val="accent1"/>
                </a:solidFill>
              </a:rPr>
              <a:t>HEALTH POLICY AND ANALYTICS DIVISION</a:t>
            </a:r>
          </a:p>
        </p:txBody>
      </p:sp>
      <p:cxnSp>
        <p:nvCxnSpPr>
          <p:cNvPr id="14" name="Straight Connector 13">
            <a:extLst>
              <a:ext uri="{FF2B5EF4-FFF2-40B4-BE49-F238E27FC236}">
                <a16:creationId xmlns:a16="http://schemas.microsoft.com/office/drawing/2014/main" id="{E4E18434-0BED-4940-8B7B-BA2A8C0C9B31}"/>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CFE56E11-82E2-4928-873A-6E4EDD969661}"/>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ectangle 2">
            <a:extLst>
              <a:ext uri="{FF2B5EF4-FFF2-40B4-BE49-F238E27FC236}">
                <a16:creationId xmlns:a16="http://schemas.microsoft.com/office/drawing/2014/main" id="{006DBFF6-C1D7-46D0-BB7E-6E5A50BB8E87}"/>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4" name="Picture 3" descr="Logo&#10;&#10;Description automatically generated">
            <a:extLst>
              <a:ext uri="{FF2B5EF4-FFF2-40B4-BE49-F238E27FC236}">
                <a16:creationId xmlns:a16="http://schemas.microsoft.com/office/drawing/2014/main" id="{E9FA8E3D-A7B6-4641-B882-28109664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8" name="Picture 17">
            <a:extLst>
              <a:ext uri="{FF2B5EF4-FFF2-40B4-BE49-F238E27FC236}">
                <a16:creationId xmlns:a16="http://schemas.microsoft.com/office/drawing/2014/main" id="{9169A3A0-A2CF-40C0-A577-774B0A0A50A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19" name="Straight Connector 18">
            <a:extLst>
              <a:ext uri="{FF2B5EF4-FFF2-40B4-BE49-F238E27FC236}">
                <a16:creationId xmlns:a16="http://schemas.microsoft.com/office/drawing/2014/main" id="{CB3B2C7A-92B1-4F2C-B704-2D693374AFC6}"/>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a:extLst>
              <a:ext uri="{FF2B5EF4-FFF2-40B4-BE49-F238E27FC236}">
                <a16:creationId xmlns:a16="http://schemas.microsoft.com/office/drawing/2014/main" id="{1CA7EC83-BBB2-4576-A129-0504D64958F7}"/>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2">
            <a:extLst>
              <a:ext uri="{FF2B5EF4-FFF2-40B4-BE49-F238E27FC236}">
                <a16:creationId xmlns:a16="http://schemas.microsoft.com/office/drawing/2014/main" id="{B90FC5B8-CEC2-467D-A2B1-C32D1F92709C}"/>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2" name="Picture 21" descr="Logo&#10;&#10;Description automatically generated">
            <a:extLst>
              <a:ext uri="{FF2B5EF4-FFF2-40B4-BE49-F238E27FC236}">
                <a16:creationId xmlns:a16="http://schemas.microsoft.com/office/drawing/2014/main" id="{08F3D054-FE82-44BA-87B3-C4997B6FBE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3" name="Picture 22">
            <a:extLst>
              <a:ext uri="{FF2B5EF4-FFF2-40B4-BE49-F238E27FC236}">
                <a16:creationId xmlns:a16="http://schemas.microsoft.com/office/drawing/2014/main" id="{CBFC639C-2294-4C20-B2DE-4405753B66B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24" name="Straight Connector 23">
            <a:extLst>
              <a:ext uri="{FF2B5EF4-FFF2-40B4-BE49-F238E27FC236}">
                <a16:creationId xmlns:a16="http://schemas.microsoft.com/office/drawing/2014/main" id="{658C695A-4E31-45FA-AF61-7A4C287EA55D}"/>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11DBCDD-0CFD-486F-8F3F-538176A7A36F}"/>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Rectangle 2">
            <a:extLst>
              <a:ext uri="{FF2B5EF4-FFF2-40B4-BE49-F238E27FC236}">
                <a16:creationId xmlns:a16="http://schemas.microsoft.com/office/drawing/2014/main" id="{C04C4225-DF78-4E98-88ED-8EDC08FE2881}"/>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7" name="Picture 26" descr="Logo&#10;&#10;Description automatically generated">
            <a:extLst>
              <a:ext uri="{FF2B5EF4-FFF2-40B4-BE49-F238E27FC236}">
                <a16:creationId xmlns:a16="http://schemas.microsoft.com/office/drawing/2014/main" id="{7991774E-0C05-4C28-89AF-C47FD7168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8" name="Picture 27">
            <a:extLst>
              <a:ext uri="{FF2B5EF4-FFF2-40B4-BE49-F238E27FC236}">
                <a16:creationId xmlns:a16="http://schemas.microsoft.com/office/drawing/2014/main" id="{4751BF74-40CE-41AB-8967-A0C3E620CEF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cxnSp>
        <p:nvCxnSpPr>
          <p:cNvPr id="29" name="Straight Connector 28">
            <a:extLst>
              <a:ext uri="{FF2B5EF4-FFF2-40B4-BE49-F238E27FC236}">
                <a16:creationId xmlns:a16="http://schemas.microsoft.com/office/drawing/2014/main" id="{5A7616C1-DA03-414A-AFCC-31001AA23EFE}"/>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1481E183-22BC-4E65-956B-C387B5466EAD}"/>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2">
            <a:extLst>
              <a:ext uri="{FF2B5EF4-FFF2-40B4-BE49-F238E27FC236}">
                <a16:creationId xmlns:a16="http://schemas.microsoft.com/office/drawing/2014/main" id="{0947BEC3-7247-4DA5-9E6A-2245A009CB82}"/>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32" name="Picture 31" descr="Logo&#10;&#10;Description automatically generated">
            <a:extLst>
              <a:ext uri="{FF2B5EF4-FFF2-40B4-BE49-F238E27FC236}">
                <a16:creationId xmlns:a16="http://schemas.microsoft.com/office/drawing/2014/main" id="{66740854-2285-4CDE-9D24-498CD2E9C4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3725423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_magent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C15DD400-D040-4C2D-8218-887BBD8CFBE9}"/>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66FA9B8B-1CE0-4891-9BE9-A7BDC1F39669}"/>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0165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96237EC1-B6EE-4341-A1BB-867E3AF3CCAA}"/>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6660084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debar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4D4964FC-B56F-42D1-B02E-D4051C763E0E}"/>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8506444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_indigo">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159A88C0-BCF0-478F-AF85-A9B552BD862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CD92C312-5CD5-4804-8189-71E247F5792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7599052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61202D8D-1ABB-40FB-A78F-9D512D6A1C78}"/>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1327468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idebar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6C79AB72-CBCA-42D8-8549-6667E1B7454B}"/>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0012397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E00191DC-3516-4FAE-B604-A84B0B2B6ACA}"/>
              </a:ext>
            </a:extLst>
          </p:cNvPr>
          <p:cNvSpPr txBox="1">
            <a:spLocks noChangeArrowheads="1"/>
          </p:cNvSpPr>
          <p:nvPr/>
        </p:nvSpPr>
        <p:spPr>
          <a:xfrm>
            <a:off x="914400" y="1383020"/>
            <a:ext cx="10363200" cy="1470025"/>
          </a:xfrm>
          <a:prstGeom prst="rect">
            <a:avLst/>
          </a:prstGeom>
        </p:spPr>
        <p:txBody>
          <a:bodyPr anchor="ctr"/>
          <a:lst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altLang="en-US" sz="4000" dirty="0"/>
              <a:t>Thank You</a:t>
            </a:r>
          </a:p>
        </p:txBody>
      </p:sp>
      <p:cxnSp>
        <p:nvCxnSpPr>
          <p:cNvPr id="11" name="Straight Connector 10">
            <a:extLst>
              <a:ext uri="{FF2B5EF4-FFF2-40B4-BE49-F238E27FC236}">
                <a16:creationId xmlns:a16="http://schemas.microsoft.com/office/drawing/2014/main" id="{284F4DC8-E22C-4496-9DD5-6C31B1983B20}"/>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a:extLst>
              <a:ext uri="{FF2B5EF4-FFF2-40B4-BE49-F238E27FC236}">
                <a16:creationId xmlns:a16="http://schemas.microsoft.com/office/drawing/2014/main" id="{C163201D-1CF5-4ED0-AECB-2428B7518CD0}"/>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0" name="Picture 9" descr="Logo&#10;&#10;Description automatically generated">
            <a:extLst>
              <a:ext uri="{FF2B5EF4-FFF2-40B4-BE49-F238E27FC236}">
                <a16:creationId xmlns:a16="http://schemas.microsoft.com/office/drawing/2014/main" id="{3BD45C66-E4F5-4A20-A487-3D6B70EA5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4" name="Picture 13" descr="Logo&#10;&#10;Description automatically generated">
            <a:extLst>
              <a:ext uri="{FF2B5EF4-FFF2-40B4-BE49-F238E27FC236}">
                <a16:creationId xmlns:a16="http://schemas.microsoft.com/office/drawing/2014/main" id="{CF954700-AC09-49CD-B56D-3D4757AFF1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
        <p:nvSpPr>
          <p:cNvPr id="9" name="Rectangle 3">
            <a:extLst>
              <a:ext uri="{FF2B5EF4-FFF2-40B4-BE49-F238E27FC236}">
                <a16:creationId xmlns:a16="http://schemas.microsoft.com/office/drawing/2014/main" id="{E41A1D65-8194-4524-A363-FBFC49B0B4EC}"/>
              </a:ext>
            </a:extLst>
          </p:cNvPr>
          <p:cNvSpPr>
            <a:spLocks noGrp="1" noChangeArrowheads="1"/>
          </p:cNvSpPr>
          <p:nvPr>
            <p:ph type="subTitle" idx="1" hasCustomPrompt="1"/>
          </p:nvPr>
        </p:nvSpPr>
        <p:spPr>
          <a:xfrm>
            <a:off x="1828800" y="2720974"/>
            <a:ext cx="8534400" cy="1470025"/>
          </a:xfrm>
          <a:prstGeom prst="rect">
            <a:avLst/>
          </a:prstGeom>
        </p:spPr>
        <p:txBody>
          <a:bodyPr>
            <a:normAutofit/>
          </a:bodyPr>
          <a:lstStyle>
            <a:lvl1pPr marL="0" indent="0" algn="ctr">
              <a:buFontTx/>
              <a:buNone/>
              <a:defRPr sz="1800">
                <a:solidFill>
                  <a:schemeClr val="accent1"/>
                </a:solidFill>
              </a:defRPr>
            </a:lvl1pPr>
          </a:lstStyle>
          <a:p>
            <a:r>
              <a:rPr lang="en-US" altLang="en-US" dirty="0"/>
              <a:t>Click to add contact or other info</a:t>
            </a:r>
          </a:p>
        </p:txBody>
      </p:sp>
    </p:spTree>
    <p:extLst>
      <p:ext uri="{BB962C8B-B14F-4D97-AF65-F5344CB8AC3E}">
        <p14:creationId xmlns:p14="http://schemas.microsoft.com/office/powerpoint/2010/main" val="32684624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C234A-2D00-44DA-AF23-F48AB0BAC58B}"/>
              </a:ext>
            </a:extLst>
          </p:cNvPr>
          <p:cNvSpPr>
            <a:spLocks noGrp="1"/>
          </p:cNvSpPr>
          <p:nvPr>
            <p:ph type="title"/>
          </p:nvPr>
        </p:nvSpPr>
        <p:spPr/>
        <p:txBody>
          <a:bodyPr/>
          <a:lstStyle/>
          <a:p>
            <a:r>
              <a:rPr lang="en-US"/>
              <a:t>Click to edit Master title style</a:t>
            </a:r>
            <a:endParaRPr lang="es-MX"/>
          </a:p>
        </p:txBody>
      </p:sp>
      <p:sp>
        <p:nvSpPr>
          <p:cNvPr id="3" name="Date Placeholder 2">
            <a:extLst>
              <a:ext uri="{FF2B5EF4-FFF2-40B4-BE49-F238E27FC236}">
                <a16:creationId xmlns:a16="http://schemas.microsoft.com/office/drawing/2014/main" id="{08944546-DB48-4FE7-ABC6-3BC405FE323E}"/>
              </a:ext>
            </a:extLst>
          </p:cNvPr>
          <p:cNvSpPr>
            <a:spLocks noGrp="1"/>
          </p:cNvSpPr>
          <p:nvPr>
            <p:ph type="dt" sz="half" idx="10"/>
          </p:nvPr>
        </p:nvSpPr>
        <p:spPr/>
        <p:txBody>
          <a:bodyPr/>
          <a:lstStyle>
            <a:lvl1pPr>
              <a:defRPr/>
            </a:lvl1pPr>
          </a:lstStyle>
          <a:p>
            <a:r>
              <a:rPr lang="en-US" altLang="es-MX" dirty="0"/>
              <a:t>(Enter) DEPARTMENT (ALL CAPS)</a:t>
            </a:r>
            <a:br>
              <a:rPr lang="en-US" altLang="es-MX" dirty="0"/>
            </a:br>
            <a:r>
              <a:rPr lang="en-US" altLang="es-MX" dirty="0"/>
              <a:t>(Enter) Division or Office (Mixed Case)</a:t>
            </a:r>
          </a:p>
          <a:p>
            <a:endParaRPr lang="en-US" altLang="es-MX" dirty="0"/>
          </a:p>
        </p:txBody>
      </p:sp>
      <p:sp>
        <p:nvSpPr>
          <p:cNvPr id="4" name="Slide Number Placeholder 3">
            <a:extLst>
              <a:ext uri="{FF2B5EF4-FFF2-40B4-BE49-F238E27FC236}">
                <a16:creationId xmlns:a16="http://schemas.microsoft.com/office/drawing/2014/main" id="{FF5182A6-116E-4010-B04C-45AE2A68BFE3}"/>
              </a:ext>
            </a:extLst>
          </p:cNvPr>
          <p:cNvSpPr>
            <a:spLocks noGrp="1"/>
          </p:cNvSpPr>
          <p:nvPr>
            <p:ph type="sldNum" sz="quarter" idx="11"/>
          </p:nvPr>
        </p:nvSpPr>
        <p:spPr/>
        <p:txBody>
          <a:bodyPr/>
          <a:lstStyle>
            <a:lvl1pPr>
              <a:defRPr/>
            </a:lvl1pPr>
          </a:lstStyle>
          <a:p>
            <a:fld id="{10FAE0AE-4DF9-4710-8DB2-7C3A260E5E48}" type="slidenum">
              <a:rPr lang="en-US" altLang="es-MX"/>
              <a:pPr/>
              <a:t>‹#›</a:t>
            </a:fld>
            <a:endParaRPr lang="en-US" altLang="es-MX" dirty="0"/>
          </a:p>
        </p:txBody>
      </p:sp>
      <p:sp>
        <p:nvSpPr>
          <p:cNvPr id="5" name="Footer Placeholder 4">
            <a:extLst>
              <a:ext uri="{FF2B5EF4-FFF2-40B4-BE49-F238E27FC236}">
                <a16:creationId xmlns:a16="http://schemas.microsoft.com/office/drawing/2014/main" id="{726611A1-6552-487F-9F26-73C0EB6A5FD3}"/>
              </a:ext>
            </a:extLst>
          </p:cNvPr>
          <p:cNvSpPr>
            <a:spLocks noGrp="1"/>
          </p:cNvSpPr>
          <p:nvPr>
            <p:ph type="ftr" sz="quarter" idx="12"/>
          </p:nvPr>
        </p:nvSpPr>
        <p:spPr/>
        <p:txBody>
          <a:bodyPr/>
          <a:lstStyle>
            <a:lvl1pPr>
              <a:defRPr/>
            </a:lvl1pPr>
          </a:lstStyle>
          <a:p>
            <a:endParaRPr lang="en-US" altLang="es-MX" dirty="0"/>
          </a:p>
        </p:txBody>
      </p:sp>
    </p:spTree>
    <p:extLst>
      <p:ext uri="{BB962C8B-B14F-4D97-AF65-F5344CB8AC3E}">
        <p14:creationId xmlns:p14="http://schemas.microsoft.com/office/powerpoint/2010/main" val="1137852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_plai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823084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plai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3pPr>
            <a:lvl4pPr marL="1712913" indent="-342900">
              <a:buClr>
                <a:schemeClr val="accent1"/>
              </a:buClr>
              <a:buFont typeface="Arial" panose="020B0604020202020204" pitchFamily="34" charset="0"/>
              <a:buChar char="•"/>
              <a:defRPr sz="2400"/>
            </a:lvl4pPr>
            <a:lvl5pPr marL="1828800" indent="0">
              <a:buFontTx/>
              <a:buNone/>
              <a:defRPr sz="2400"/>
            </a:lvl5pPr>
          </a:lstStyle>
          <a:p>
            <a:pPr lvl="0"/>
            <a:r>
              <a:rPr lang="en-US"/>
              <a:t>Click to edit Master text styles</a:t>
            </a:r>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 name="Title 1"/>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0" name="Slide Number Placeholder 4">
            <a:extLst>
              <a:ext uri="{FF2B5EF4-FFF2-40B4-BE49-F238E27FC236}">
                <a16:creationId xmlns:a16="http://schemas.microsoft.com/office/drawing/2014/main" id="{96AFFF08-29A6-4CC6-9C58-1E83B2E94A0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8" name="Slide Number Placeholder 4">
            <a:extLst>
              <a:ext uri="{FF2B5EF4-FFF2-40B4-BE49-F238E27FC236}">
                <a16:creationId xmlns:a16="http://schemas.microsoft.com/office/drawing/2014/main" id="{460104C7-A1C7-4443-9698-CDC691A5B50A}"/>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2" name="Slide Number Placeholder 4">
            <a:extLst>
              <a:ext uri="{FF2B5EF4-FFF2-40B4-BE49-F238E27FC236}">
                <a16:creationId xmlns:a16="http://schemas.microsoft.com/office/drawing/2014/main" id="{B9A038C6-DC00-44E8-9CB6-F8D57FF7BB15}"/>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Tree>
    <p:extLst>
      <p:ext uri="{BB962C8B-B14F-4D97-AF65-F5344CB8AC3E}">
        <p14:creationId xmlns:p14="http://schemas.microsoft.com/office/powerpoint/2010/main" val="351311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_blu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A302308C-CEB7-454F-867C-57B2226C628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6" name="Text Placeholder 3">
            <a:extLst>
              <a:ext uri="{FF2B5EF4-FFF2-40B4-BE49-F238E27FC236}">
                <a16:creationId xmlns:a16="http://schemas.microsoft.com/office/drawing/2014/main" id="{776B2617-E41F-4E82-B669-B44A4AC91B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57081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38D17CD0-D8E3-40FF-8193-6373B651358B}"/>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603832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bar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28E4B98A-54AF-44C0-9651-4A7580422C0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B7B0E4A8-CB83-4FB1-8490-6B03B730A63F}"/>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14554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_oran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dirty="0"/>
              <a:t>Click to add subtitle (or delete this box)</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99357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dirty="0"/>
              <a:t>Click to add title</a:t>
            </a:r>
          </a:p>
        </p:txBody>
      </p:sp>
      <p:sp>
        <p:nvSpPr>
          <p:cNvPr id="13" name="Slide Number Placeholder 4">
            <a:extLst>
              <a:ext uri="{FF2B5EF4-FFF2-40B4-BE49-F238E27FC236}">
                <a16:creationId xmlns:a16="http://schemas.microsoft.com/office/drawing/2014/main" id="{9BD2405D-4185-4D3A-9F84-C3C3E40A0045}"/>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63AF136A-EEE6-431C-B3EC-CADB9F1E20C1}"/>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24D547D8-2514-4C52-A6A9-7E4BC0107F6F}"/>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7A94FAC1-8202-4483-8B60-EF92D773C85D}"/>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54E455AC-D9BF-4BC6-A992-2EE6FE464E5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12EE1075-CE19-4E1E-90EE-F341ECAF818B}"/>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25E21D74-3935-4E7D-99A3-EFBBFEBAEC5C}"/>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936490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8867136"/>
      </p:ext>
    </p:extLst>
  </p:cSld>
  <p:clrMap bg1="lt1" tx1="dk1" bg2="lt2" tx2="dk2" accent1="accent1" accent2="accent2" accent3="accent3" accent4="accent4" accent5="accent5" accent6="accent6" hlink="hlink" folHlink="folHlink"/>
  <p:sldLayoutIdLst>
    <p:sldLayoutId id="2147483809" r:id="rId1"/>
    <p:sldLayoutId id="2147483769" r:id="rId2"/>
    <p:sldLayoutId id="2147483770" r:id="rId3"/>
    <p:sldLayoutId id="2147483771" r:id="rId4"/>
    <p:sldLayoutId id="2147483802" r:id="rId5"/>
    <p:sldLayoutId id="2147483774" r:id="rId6"/>
    <p:sldLayoutId id="2147483776" r:id="rId7"/>
    <p:sldLayoutId id="2147483803" r:id="rId8"/>
    <p:sldLayoutId id="2147483778" r:id="rId9"/>
    <p:sldLayoutId id="2147483780" r:id="rId10"/>
    <p:sldLayoutId id="2147483804" r:id="rId11"/>
    <p:sldLayoutId id="2147483782" r:id="rId12"/>
    <p:sldLayoutId id="2147483784" r:id="rId13"/>
    <p:sldLayoutId id="2147483805" r:id="rId14"/>
    <p:sldLayoutId id="2147483786" r:id="rId15"/>
    <p:sldLayoutId id="2147483788" r:id="rId16"/>
    <p:sldLayoutId id="2147483806" r:id="rId17"/>
    <p:sldLayoutId id="2147483791" r:id="rId18"/>
    <p:sldLayoutId id="2147483793" r:id="rId19"/>
    <p:sldLayoutId id="2147483807" r:id="rId20"/>
    <p:sldLayoutId id="2147483795" r:id="rId21"/>
    <p:sldLayoutId id="2147483797" r:id="rId22"/>
    <p:sldLayoutId id="2147483808" r:id="rId23"/>
    <p:sldLayoutId id="2147483799" r:id="rId24"/>
    <p:sldLayoutId id="2147483801" r:id="rId25"/>
    <p:sldLayoutId id="2147483789" r:id="rId26"/>
    <p:sldLayoutId id="2147483811" r:id="rId27"/>
  </p:sldLayoutIdLst>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mailto:alyshia@alyshiamacaysa.com"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mailto:trey.doty@responderlife.org"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2A45-F7E2-46C9-943B-EEB4439FEDC9}"/>
              </a:ext>
            </a:extLst>
          </p:cNvPr>
          <p:cNvSpPr>
            <a:spLocks noGrp="1"/>
          </p:cNvSpPr>
          <p:nvPr>
            <p:ph type="ctrTitle"/>
          </p:nvPr>
        </p:nvSpPr>
        <p:spPr/>
        <p:txBody>
          <a:bodyPr/>
          <a:lstStyle/>
          <a:p>
            <a:r>
              <a:rPr lang="en-US" dirty="0">
                <a:solidFill>
                  <a:schemeClr val="accent1">
                    <a:lumMod val="75000"/>
                  </a:schemeClr>
                </a:solidFill>
                <a:latin typeface="Arial" panose="020B0604020202020204" pitchFamily="34" charset="0"/>
                <a:cs typeface="Arial" panose="020B0604020202020204" pitchFamily="34" charset="0"/>
              </a:rPr>
              <a:t>Oregon Resource Allocation Advisory Committee</a:t>
            </a:r>
            <a:endParaRPr lang="en-US" dirty="0"/>
          </a:p>
        </p:txBody>
      </p:sp>
      <p:sp>
        <p:nvSpPr>
          <p:cNvPr id="3" name="Subtitle 2">
            <a:extLst>
              <a:ext uri="{FF2B5EF4-FFF2-40B4-BE49-F238E27FC236}">
                <a16:creationId xmlns:a16="http://schemas.microsoft.com/office/drawing/2014/main" id="{B45E1CAD-9368-4F22-9BDA-3B4E48167A9A}"/>
              </a:ext>
            </a:extLst>
          </p:cNvPr>
          <p:cNvSpPr>
            <a:spLocks noGrp="1"/>
          </p:cNvSpPr>
          <p:nvPr>
            <p:ph type="subTitle" idx="1"/>
          </p:nvPr>
        </p:nvSpPr>
        <p:spPr/>
        <p:txBody>
          <a:bodyPr>
            <a:normAutofit/>
          </a:bodyPr>
          <a:lstStyle/>
          <a:p>
            <a:r>
              <a:rPr lang="en-US" sz="3200" dirty="0">
                <a:solidFill>
                  <a:schemeClr val="accent1">
                    <a:lumMod val="75000"/>
                  </a:schemeClr>
                </a:solidFill>
                <a:latin typeface="Arial" panose="020B0604020202020204" pitchFamily="34" charset="0"/>
                <a:cs typeface="Arial" panose="020B0604020202020204" pitchFamily="34" charset="0"/>
              </a:rPr>
              <a:t>Advisory Committee Meeting</a:t>
            </a:r>
          </a:p>
          <a:p>
            <a:r>
              <a:rPr lang="en-US" sz="3200" dirty="0">
                <a:solidFill>
                  <a:schemeClr val="accent1">
                    <a:lumMod val="75000"/>
                  </a:schemeClr>
                </a:solidFill>
                <a:latin typeface="Arial" panose="020B0604020202020204" pitchFamily="34" charset="0"/>
                <a:cs typeface="Arial" panose="020B0604020202020204" pitchFamily="34" charset="0"/>
              </a:rPr>
              <a:t>November 29, 2022</a:t>
            </a:r>
            <a:endParaRPr lang="en-US" sz="3200" dirty="0"/>
          </a:p>
        </p:txBody>
      </p:sp>
    </p:spTree>
    <p:extLst>
      <p:ext uri="{BB962C8B-B14F-4D97-AF65-F5344CB8AC3E}">
        <p14:creationId xmlns:p14="http://schemas.microsoft.com/office/powerpoint/2010/main" val="2377827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C0C7F5-E78C-4553-A127-20F1C0E276AB}"/>
              </a:ext>
            </a:extLst>
          </p:cNvPr>
          <p:cNvSpPr>
            <a:spLocks noGrp="1"/>
          </p:cNvSpPr>
          <p:nvPr>
            <p:ph idx="1"/>
          </p:nvPr>
        </p:nvSpPr>
        <p:spPr>
          <a:xfrm>
            <a:off x="609600" y="1604431"/>
            <a:ext cx="11068050" cy="4193913"/>
          </a:xfrm>
        </p:spPr>
        <p:txBody>
          <a:bodyPr/>
          <a:lstStyle/>
          <a:p>
            <a:r>
              <a:rPr lang="en-US" sz="2800" b="1" dirty="0">
                <a:solidFill>
                  <a:schemeClr val="accent1">
                    <a:lumMod val="75000"/>
                  </a:schemeClr>
                </a:solidFill>
              </a:rPr>
              <a:t>For our purposes: </a:t>
            </a:r>
            <a:r>
              <a:rPr lang="en-US" sz="2800" dirty="0">
                <a:solidFill>
                  <a:schemeClr val="accent1">
                    <a:lumMod val="75000"/>
                  </a:schemeClr>
                </a:solidFill>
              </a:rPr>
              <a:t>“triage” refers to the prioritization process to determine which patient(s) will receive life-saving resources when there are not enough for everyone who needs them</a:t>
            </a:r>
          </a:p>
          <a:p>
            <a:endParaRPr lang="en-US" sz="100" b="1" dirty="0">
              <a:solidFill>
                <a:schemeClr val="accent1">
                  <a:lumMod val="75000"/>
                </a:schemeClr>
              </a:solidFill>
            </a:endParaRPr>
          </a:p>
          <a:p>
            <a:r>
              <a:rPr lang="en-US" sz="2800" b="1" dirty="0">
                <a:solidFill>
                  <a:schemeClr val="accent1">
                    <a:lumMod val="75000"/>
                  </a:schemeClr>
                </a:solidFill>
              </a:rPr>
              <a:t>Ideal Properties:</a:t>
            </a:r>
          </a:p>
          <a:p>
            <a:pPr marL="457200" indent="-457200">
              <a:buFont typeface="Arial" panose="020B0604020202020204" pitchFamily="34" charset="0"/>
              <a:buChar char="•"/>
            </a:pPr>
            <a:r>
              <a:rPr lang="en-US" sz="2800" dirty="0">
                <a:solidFill>
                  <a:schemeClr val="accent1">
                    <a:lumMod val="75000"/>
                  </a:schemeClr>
                </a:solidFill>
              </a:rPr>
              <a:t>Advances health equity</a:t>
            </a:r>
          </a:p>
          <a:p>
            <a:pPr marL="457200" indent="-457200">
              <a:buFont typeface="Arial" panose="020B0604020202020204" pitchFamily="34" charset="0"/>
              <a:buChar char="•"/>
            </a:pPr>
            <a:r>
              <a:rPr lang="en-US" sz="2800" dirty="0">
                <a:solidFill>
                  <a:schemeClr val="accent1">
                    <a:lumMod val="75000"/>
                  </a:schemeClr>
                </a:solidFill>
              </a:rPr>
              <a:t>Mitigates bias</a:t>
            </a:r>
          </a:p>
          <a:p>
            <a:pPr marL="457200" indent="-457200">
              <a:buFont typeface="Arial" panose="020B0604020202020204" pitchFamily="34" charset="0"/>
              <a:buChar char="•"/>
            </a:pPr>
            <a:r>
              <a:rPr lang="en-US" sz="2800" dirty="0">
                <a:solidFill>
                  <a:schemeClr val="accent1">
                    <a:lumMod val="75000"/>
                  </a:schemeClr>
                </a:solidFill>
              </a:rPr>
              <a:t>Validated and reliable</a:t>
            </a:r>
          </a:p>
          <a:p>
            <a:pPr marL="457200" indent="-457200">
              <a:buFont typeface="Arial" panose="020B0604020202020204" pitchFamily="34" charset="0"/>
              <a:buChar char="•"/>
            </a:pPr>
            <a:r>
              <a:rPr lang="en-US" sz="2800" dirty="0">
                <a:solidFill>
                  <a:schemeClr val="accent1">
                    <a:lumMod val="75000"/>
                  </a:schemeClr>
                </a:solidFill>
              </a:rPr>
              <a:t>Can be operationalized, ideally across a range of emergencies/disasters/settings</a:t>
            </a:r>
          </a:p>
          <a:p>
            <a:pPr marL="457200" indent="-457200">
              <a:buFont typeface="Arial" panose="020B0604020202020204" pitchFamily="34" charset="0"/>
              <a:buChar char="•"/>
            </a:pPr>
            <a:endParaRPr lang="en-US" sz="2800" dirty="0">
              <a:solidFill>
                <a:schemeClr val="accent1">
                  <a:lumMod val="75000"/>
                </a:schemeClr>
              </a:solidFill>
            </a:endParaRPr>
          </a:p>
          <a:p>
            <a:endParaRPr lang="en-US" sz="2800" dirty="0">
              <a:solidFill>
                <a:schemeClr val="accent1">
                  <a:lumMod val="75000"/>
                </a:schemeClr>
              </a:solidFill>
            </a:endParaRPr>
          </a:p>
          <a:p>
            <a:endParaRPr lang="en-US" sz="2000" dirty="0">
              <a:solidFill>
                <a:schemeClr val="accent1">
                  <a:lumMod val="75000"/>
                </a:schemeClr>
              </a:solidFill>
            </a:endParaRPr>
          </a:p>
          <a:p>
            <a:endParaRPr lang="en-US" sz="2800" dirty="0">
              <a:solidFill>
                <a:schemeClr val="accent1">
                  <a:lumMod val="75000"/>
                </a:schemeClr>
              </a:solidFill>
            </a:endParaRPr>
          </a:p>
          <a:p>
            <a:endParaRPr lang="en-US" sz="2800" dirty="0">
              <a:solidFill>
                <a:schemeClr val="accent1">
                  <a:lumMod val="75000"/>
                </a:schemeClr>
              </a:solidFill>
            </a:endParaRPr>
          </a:p>
          <a:p>
            <a:pPr marL="342900" indent="-342900">
              <a:buFont typeface="Arial" panose="020B0604020202020204" pitchFamily="34" charset="0"/>
              <a:buChar char="•"/>
            </a:pPr>
            <a:endParaRPr lang="en-US" dirty="0"/>
          </a:p>
          <a:p>
            <a:endParaRPr lang="en-US" dirty="0"/>
          </a:p>
        </p:txBody>
      </p:sp>
      <p:sp>
        <p:nvSpPr>
          <p:cNvPr id="3" name="Title 2">
            <a:extLst>
              <a:ext uri="{FF2B5EF4-FFF2-40B4-BE49-F238E27FC236}">
                <a16:creationId xmlns:a16="http://schemas.microsoft.com/office/drawing/2014/main" id="{B5034B5D-08A1-4909-B407-50A79D689095}"/>
              </a:ext>
            </a:extLst>
          </p:cNvPr>
          <p:cNvSpPr>
            <a:spLocks noGrp="1"/>
          </p:cNvSpPr>
          <p:nvPr>
            <p:ph type="title"/>
          </p:nvPr>
        </p:nvSpPr>
        <p:spPr/>
        <p:txBody>
          <a:bodyPr/>
          <a:lstStyle/>
          <a:p>
            <a:r>
              <a:rPr lang="en-US" dirty="0">
                <a:solidFill>
                  <a:schemeClr val="accent1">
                    <a:lumMod val="75000"/>
                  </a:schemeClr>
                </a:solidFill>
              </a:rPr>
              <a:t>Triage in Crisis Care Guidelines</a:t>
            </a:r>
          </a:p>
        </p:txBody>
      </p:sp>
    </p:spTree>
    <p:extLst>
      <p:ext uri="{BB962C8B-B14F-4D97-AF65-F5344CB8AC3E}">
        <p14:creationId xmlns:p14="http://schemas.microsoft.com/office/powerpoint/2010/main" val="2642419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861548-D0E6-49C4-9A75-F0C531836254}"/>
              </a:ext>
            </a:extLst>
          </p:cNvPr>
          <p:cNvSpPr>
            <a:spLocks noGrp="1"/>
          </p:cNvSpPr>
          <p:nvPr>
            <p:ph idx="1"/>
          </p:nvPr>
        </p:nvSpPr>
        <p:spPr/>
        <p:txBody>
          <a:bodyPr/>
          <a:lstStyle/>
          <a:p>
            <a:r>
              <a:rPr lang="en-US" sz="3000" dirty="0">
                <a:solidFill>
                  <a:schemeClr val="accent1">
                    <a:lumMod val="75000"/>
                  </a:schemeClr>
                </a:solidFill>
              </a:rPr>
              <a:t>Evidence for structural discrimination in existing tools</a:t>
            </a:r>
          </a:p>
          <a:p>
            <a:r>
              <a:rPr lang="en-US" sz="3000" dirty="0">
                <a:solidFill>
                  <a:schemeClr val="accent1">
                    <a:lumMod val="75000"/>
                  </a:schemeClr>
                </a:solidFill>
              </a:rPr>
              <a:t>Risk for bias</a:t>
            </a:r>
          </a:p>
          <a:p>
            <a:r>
              <a:rPr lang="en-US" sz="3000" dirty="0">
                <a:solidFill>
                  <a:schemeClr val="accent1">
                    <a:lumMod val="75000"/>
                  </a:schemeClr>
                </a:solidFill>
              </a:rPr>
              <a:t>Development often lacks involvement of community</a:t>
            </a:r>
          </a:p>
          <a:p>
            <a:r>
              <a:rPr lang="en-US" sz="3000" dirty="0">
                <a:solidFill>
                  <a:schemeClr val="accent1">
                    <a:lumMod val="75000"/>
                  </a:schemeClr>
                </a:solidFill>
              </a:rPr>
              <a:t>Limited experience operationalizing emerging approaches</a:t>
            </a:r>
          </a:p>
          <a:p>
            <a:r>
              <a:rPr lang="en-US" sz="3000" dirty="0">
                <a:solidFill>
                  <a:schemeClr val="accent1">
                    <a:lumMod val="75000"/>
                  </a:schemeClr>
                </a:solidFill>
              </a:rPr>
              <a:t>Limited research on emerging approaches, unknown impact</a:t>
            </a:r>
          </a:p>
          <a:p>
            <a:endParaRPr lang="en-US" sz="1400" dirty="0">
              <a:solidFill>
                <a:schemeClr val="accent1">
                  <a:lumMod val="75000"/>
                </a:schemeClr>
              </a:solidFill>
            </a:endParaRPr>
          </a:p>
          <a:p>
            <a:pPr marL="457200" indent="-457200">
              <a:buFont typeface="Wingdings" panose="05000000000000000000" pitchFamily="2" charset="2"/>
              <a:buChar char="Ø"/>
            </a:pPr>
            <a:r>
              <a:rPr lang="en-US" sz="3000" dirty="0">
                <a:solidFill>
                  <a:schemeClr val="accent1">
                    <a:lumMod val="75000"/>
                  </a:schemeClr>
                </a:solidFill>
              </a:rPr>
              <a:t>Health equity and non-discrimination principles must remain core to our work </a:t>
            </a:r>
          </a:p>
        </p:txBody>
      </p:sp>
      <p:sp>
        <p:nvSpPr>
          <p:cNvPr id="3" name="Title 2">
            <a:extLst>
              <a:ext uri="{FF2B5EF4-FFF2-40B4-BE49-F238E27FC236}">
                <a16:creationId xmlns:a16="http://schemas.microsoft.com/office/drawing/2014/main" id="{CEC7FC0F-FBC4-4CE9-A33D-EC8EE151D9C9}"/>
              </a:ext>
            </a:extLst>
          </p:cNvPr>
          <p:cNvSpPr>
            <a:spLocks noGrp="1"/>
          </p:cNvSpPr>
          <p:nvPr>
            <p:ph type="title"/>
          </p:nvPr>
        </p:nvSpPr>
        <p:spPr/>
        <p:txBody>
          <a:bodyPr/>
          <a:lstStyle/>
          <a:p>
            <a:r>
              <a:rPr lang="en-US" dirty="0">
                <a:solidFill>
                  <a:schemeClr val="accent1">
                    <a:lumMod val="75000"/>
                  </a:schemeClr>
                </a:solidFill>
              </a:rPr>
              <a:t>Triage Tools: current status</a:t>
            </a:r>
          </a:p>
        </p:txBody>
      </p:sp>
    </p:spTree>
    <p:extLst>
      <p:ext uri="{BB962C8B-B14F-4D97-AF65-F5344CB8AC3E}">
        <p14:creationId xmlns:p14="http://schemas.microsoft.com/office/powerpoint/2010/main" val="2055697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C0C7F5-E78C-4553-A127-20F1C0E276AB}"/>
              </a:ext>
            </a:extLst>
          </p:cNvPr>
          <p:cNvSpPr>
            <a:spLocks noGrp="1"/>
          </p:cNvSpPr>
          <p:nvPr>
            <p:ph idx="1"/>
          </p:nvPr>
        </p:nvSpPr>
        <p:spPr/>
        <p:txBody>
          <a:bodyPr/>
          <a:lstStyle/>
          <a:p>
            <a:r>
              <a:rPr lang="en-US" sz="3200" b="1" dirty="0">
                <a:solidFill>
                  <a:schemeClr val="accent1">
                    <a:lumMod val="75000"/>
                  </a:schemeClr>
                </a:solidFill>
              </a:rPr>
              <a:t>Survivability: </a:t>
            </a:r>
            <a:r>
              <a:rPr lang="en-US" sz="2800" i="1" dirty="0">
                <a:solidFill>
                  <a:schemeClr val="accent1">
                    <a:lumMod val="75000"/>
                  </a:schemeClr>
                </a:solidFill>
              </a:rPr>
              <a:t>save the most lives</a:t>
            </a:r>
          </a:p>
          <a:p>
            <a:pPr lvl="1" indent="0">
              <a:buNone/>
            </a:pPr>
            <a:endParaRPr lang="en-US" sz="100" i="1" dirty="0">
              <a:solidFill>
                <a:schemeClr val="accent1">
                  <a:lumMod val="75000"/>
                </a:schemeClr>
              </a:solidFill>
            </a:endParaRPr>
          </a:p>
          <a:p>
            <a:r>
              <a:rPr lang="en-US" sz="3200" b="1" dirty="0">
                <a:solidFill>
                  <a:schemeClr val="accent1">
                    <a:lumMod val="75000"/>
                  </a:schemeClr>
                </a:solidFill>
              </a:rPr>
              <a:t>Health justice: </a:t>
            </a:r>
            <a:r>
              <a:rPr lang="en-US" sz="2800" i="1" dirty="0">
                <a:solidFill>
                  <a:schemeClr val="accent1">
                    <a:lumMod val="75000"/>
                  </a:schemeClr>
                </a:solidFill>
              </a:rPr>
              <a:t>reduce or eliminate health inequities</a:t>
            </a:r>
            <a:endParaRPr lang="en-US" sz="100" i="1" dirty="0">
              <a:solidFill>
                <a:schemeClr val="accent1">
                  <a:lumMod val="75000"/>
                </a:schemeClr>
              </a:solidFill>
            </a:endParaRPr>
          </a:p>
          <a:p>
            <a:pPr marL="1257300" lvl="1" indent="-457200"/>
            <a:endParaRPr lang="en-US" sz="100" i="1" dirty="0">
              <a:solidFill>
                <a:schemeClr val="accent1">
                  <a:lumMod val="75000"/>
                </a:schemeClr>
              </a:solidFill>
            </a:endParaRPr>
          </a:p>
          <a:p>
            <a:r>
              <a:rPr lang="en-US" sz="3200" b="1" dirty="0">
                <a:solidFill>
                  <a:schemeClr val="accent1">
                    <a:lumMod val="75000"/>
                  </a:schemeClr>
                </a:solidFill>
              </a:rPr>
              <a:t>Prioritize by exposure: </a:t>
            </a:r>
            <a:r>
              <a:rPr lang="en-US" sz="2800" i="1" dirty="0">
                <a:solidFill>
                  <a:schemeClr val="accent1">
                    <a:lumMod val="75000"/>
                  </a:schemeClr>
                </a:solidFill>
              </a:rPr>
              <a:t>e.g., essential workers</a:t>
            </a:r>
            <a:endParaRPr lang="en-US" sz="3200" b="1" i="1" dirty="0">
              <a:solidFill>
                <a:schemeClr val="accent1">
                  <a:lumMod val="75000"/>
                </a:schemeClr>
              </a:solidFill>
            </a:endParaRPr>
          </a:p>
          <a:p>
            <a:endParaRPr lang="en-US" sz="100" b="1" dirty="0">
              <a:solidFill>
                <a:schemeClr val="accent1">
                  <a:lumMod val="75000"/>
                </a:schemeClr>
              </a:solidFill>
            </a:endParaRPr>
          </a:p>
          <a:p>
            <a:r>
              <a:rPr lang="en-US" sz="3200" b="1" dirty="0">
                <a:solidFill>
                  <a:schemeClr val="accent1">
                    <a:lumMod val="75000"/>
                  </a:schemeClr>
                </a:solidFill>
              </a:rPr>
              <a:t>Random allocation: </a:t>
            </a:r>
            <a:r>
              <a:rPr lang="en-US" sz="2800" i="1" dirty="0">
                <a:solidFill>
                  <a:schemeClr val="accent1">
                    <a:lumMod val="75000"/>
                  </a:schemeClr>
                </a:solidFill>
              </a:rPr>
              <a:t>prioritization is “random”; a lottery system</a:t>
            </a:r>
          </a:p>
          <a:p>
            <a:endParaRPr lang="en-US" sz="100" dirty="0">
              <a:solidFill>
                <a:schemeClr val="accent1">
                  <a:lumMod val="75000"/>
                </a:schemeClr>
              </a:solidFill>
            </a:endParaRPr>
          </a:p>
          <a:p>
            <a:r>
              <a:rPr lang="en-US" sz="3200" b="1" dirty="0">
                <a:solidFill>
                  <a:schemeClr val="accent1">
                    <a:lumMod val="75000"/>
                  </a:schemeClr>
                </a:solidFill>
              </a:rPr>
              <a:t>Use modifications, a combination of the above, other</a:t>
            </a:r>
          </a:p>
          <a:p>
            <a:endParaRPr lang="en-US" sz="100" b="1" dirty="0">
              <a:solidFill>
                <a:schemeClr val="accent1">
                  <a:lumMod val="75000"/>
                </a:schemeClr>
              </a:solidFill>
            </a:endParaRPr>
          </a:p>
          <a:p>
            <a:endParaRPr lang="en-US" sz="800" dirty="0">
              <a:solidFill>
                <a:schemeClr val="accent1">
                  <a:lumMod val="75000"/>
                </a:schemeClr>
              </a:solidFill>
            </a:endParaRPr>
          </a:p>
        </p:txBody>
      </p:sp>
      <p:sp>
        <p:nvSpPr>
          <p:cNvPr id="3" name="Title 2">
            <a:extLst>
              <a:ext uri="{FF2B5EF4-FFF2-40B4-BE49-F238E27FC236}">
                <a16:creationId xmlns:a16="http://schemas.microsoft.com/office/drawing/2014/main" id="{B5034B5D-08A1-4909-B407-50A79D689095}"/>
              </a:ext>
            </a:extLst>
          </p:cNvPr>
          <p:cNvSpPr>
            <a:spLocks noGrp="1"/>
          </p:cNvSpPr>
          <p:nvPr>
            <p:ph type="title"/>
          </p:nvPr>
        </p:nvSpPr>
        <p:spPr/>
        <p:txBody>
          <a:bodyPr/>
          <a:lstStyle/>
          <a:p>
            <a:r>
              <a:rPr lang="en-US" dirty="0">
                <a:solidFill>
                  <a:schemeClr val="accent1">
                    <a:lumMod val="75000"/>
                  </a:schemeClr>
                </a:solidFill>
              </a:rPr>
              <a:t>Approaches to Prioritization in Crisis Care Triage</a:t>
            </a:r>
          </a:p>
        </p:txBody>
      </p:sp>
    </p:spTree>
    <p:extLst>
      <p:ext uri="{BB962C8B-B14F-4D97-AF65-F5344CB8AC3E}">
        <p14:creationId xmlns:p14="http://schemas.microsoft.com/office/powerpoint/2010/main" val="1013772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7E9FA2-2FB6-4A05-8C4F-005F6B2FE746}"/>
              </a:ext>
            </a:extLst>
          </p:cNvPr>
          <p:cNvSpPr>
            <a:spLocks noGrp="1"/>
          </p:cNvSpPr>
          <p:nvPr>
            <p:ph idx="1"/>
          </p:nvPr>
        </p:nvSpPr>
        <p:spPr/>
        <p:txBody>
          <a:bodyPr/>
          <a:lstStyle/>
          <a:p>
            <a:r>
              <a:rPr lang="en-US" sz="2500" dirty="0">
                <a:solidFill>
                  <a:schemeClr val="accent1">
                    <a:lumMod val="75000"/>
                  </a:schemeClr>
                </a:solidFill>
              </a:rPr>
              <a:t>Oregon will have established a health system that creates health equity when all people can reach their full potential and well-being and are not disadvantaged by their race, ethnicity, language, disability, age, gender, gender identity, sexual orientation, social class, intersections among these communities or identities, or other socially determined circumstances.</a:t>
            </a:r>
            <a:br>
              <a:rPr lang="en-US" sz="2500" dirty="0">
                <a:solidFill>
                  <a:schemeClr val="accent1">
                    <a:lumMod val="75000"/>
                  </a:schemeClr>
                </a:solidFill>
              </a:rPr>
            </a:br>
            <a:br>
              <a:rPr lang="en-US" sz="2500" dirty="0">
                <a:solidFill>
                  <a:schemeClr val="accent1">
                    <a:lumMod val="75000"/>
                  </a:schemeClr>
                </a:solidFill>
              </a:rPr>
            </a:br>
            <a:r>
              <a:rPr lang="en-US" sz="2500" dirty="0">
                <a:solidFill>
                  <a:schemeClr val="accent1">
                    <a:lumMod val="75000"/>
                  </a:schemeClr>
                </a:solidFill>
              </a:rPr>
              <a:t>Achieving health equity requires the ongoing collaboration of all regions and sectors of the state, including tribal governments, to address:</a:t>
            </a:r>
          </a:p>
          <a:p>
            <a:pPr marL="342900" indent="-342900">
              <a:buFont typeface="Arial" panose="020B0604020202020204" pitchFamily="34" charset="0"/>
              <a:buChar char="•"/>
            </a:pPr>
            <a:r>
              <a:rPr lang="en-US" sz="2500" dirty="0">
                <a:solidFill>
                  <a:schemeClr val="accent1">
                    <a:lumMod val="75000"/>
                  </a:schemeClr>
                </a:solidFill>
              </a:rPr>
              <a:t>The equitable distribution and redistribution of resources and power; and</a:t>
            </a:r>
          </a:p>
          <a:p>
            <a:pPr marL="342900" indent="-342900">
              <a:buFont typeface="Arial" panose="020B0604020202020204" pitchFamily="34" charset="0"/>
              <a:buChar char="•"/>
            </a:pPr>
            <a:r>
              <a:rPr lang="en-US" sz="2500" dirty="0">
                <a:solidFill>
                  <a:schemeClr val="accent1">
                    <a:lumMod val="75000"/>
                  </a:schemeClr>
                </a:solidFill>
              </a:rPr>
              <a:t>Recognizing, reconciling and rectifying historical and contemporary injustices</a:t>
            </a:r>
          </a:p>
        </p:txBody>
      </p:sp>
      <p:sp>
        <p:nvSpPr>
          <p:cNvPr id="3" name="Title 2">
            <a:extLst>
              <a:ext uri="{FF2B5EF4-FFF2-40B4-BE49-F238E27FC236}">
                <a16:creationId xmlns:a16="http://schemas.microsoft.com/office/drawing/2014/main" id="{47AFED8C-2265-4740-9396-8B48F077B820}"/>
              </a:ext>
            </a:extLst>
          </p:cNvPr>
          <p:cNvSpPr>
            <a:spLocks noGrp="1"/>
          </p:cNvSpPr>
          <p:nvPr>
            <p:ph type="title"/>
          </p:nvPr>
        </p:nvSpPr>
        <p:spPr/>
        <p:txBody>
          <a:bodyPr/>
          <a:lstStyle/>
          <a:p>
            <a:r>
              <a:rPr lang="en-US" dirty="0"/>
              <a:t>Health Equity</a:t>
            </a:r>
          </a:p>
        </p:txBody>
      </p:sp>
    </p:spTree>
    <p:extLst>
      <p:ext uri="{BB962C8B-B14F-4D97-AF65-F5344CB8AC3E}">
        <p14:creationId xmlns:p14="http://schemas.microsoft.com/office/powerpoint/2010/main" val="1548790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DE9E57-DE00-453C-9968-854B0291FB99}"/>
              </a:ext>
            </a:extLst>
          </p:cNvPr>
          <p:cNvSpPr>
            <a:spLocks noGrp="1"/>
          </p:cNvSpPr>
          <p:nvPr>
            <p:ph idx="1"/>
          </p:nvPr>
        </p:nvSpPr>
        <p:spPr>
          <a:xfrm>
            <a:off x="609600" y="1475576"/>
            <a:ext cx="4101019" cy="4847403"/>
          </a:xfrm>
          <a:ln>
            <a:solidFill>
              <a:schemeClr val="accent1">
                <a:lumMod val="75000"/>
              </a:schemeClr>
            </a:solidFill>
          </a:ln>
        </p:spPr>
        <p:txBody>
          <a:bodyPr>
            <a:normAutofit/>
          </a:bodyPr>
          <a:lstStyle/>
          <a:p>
            <a:r>
              <a:rPr lang="en-US" b="1" dirty="0">
                <a:solidFill>
                  <a:schemeClr val="accent1">
                    <a:lumMod val="75000"/>
                  </a:schemeClr>
                </a:solidFill>
              </a:rPr>
              <a:t>Guiding Principles</a:t>
            </a:r>
            <a:endParaRPr lang="en-US" sz="100" b="1" dirty="0">
              <a:solidFill>
                <a:schemeClr val="accent1">
                  <a:lumMod val="75000"/>
                </a:schemeClr>
              </a:solidFill>
            </a:endParaRPr>
          </a:p>
          <a:p>
            <a:pPr>
              <a:spcAft>
                <a:spcPts val="0"/>
              </a:spcAft>
            </a:pPr>
            <a:r>
              <a:rPr lang="en-US" sz="2000" dirty="0">
                <a:solidFill>
                  <a:schemeClr val="accent1">
                    <a:lumMod val="75000"/>
                  </a:schemeClr>
                </a:solidFill>
              </a:rPr>
              <a:t>Non-discrimination</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Health Equity</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Patient-informed Decision Making</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Transparent Communication</a:t>
            </a:r>
          </a:p>
          <a:p>
            <a:endParaRPr lang="en-US" sz="800" dirty="0">
              <a:solidFill>
                <a:schemeClr val="accent1">
                  <a:lumMod val="75000"/>
                </a:schemeClr>
              </a:solidFill>
            </a:endParaRPr>
          </a:p>
          <a:p>
            <a:r>
              <a:rPr lang="en-US" b="1" dirty="0">
                <a:solidFill>
                  <a:schemeClr val="accent1">
                    <a:lumMod val="75000"/>
                  </a:schemeClr>
                </a:solidFill>
              </a:rPr>
              <a:t>Challenges</a:t>
            </a:r>
          </a:p>
          <a:p>
            <a:pPr>
              <a:spcAft>
                <a:spcPts val="0"/>
              </a:spcAft>
            </a:pPr>
            <a:r>
              <a:rPr lang="en-US" sz="2000" dirty="0">
                <a:solidFill>
                  <a:schemeClr val="accent1">
                    <a:lumMod val="75000"/>
                  </a:schemeClr>
                </a:solidFill>
              </a:rPr>
              <a:t>Dominant tools with evidence for structural discrimination</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Insufficient research</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Lack of prior community involvement</a:t>
            </a:r>
          </a:p>
          <a:p>
            <a:pPr>
              <a:spcAft>
                <a:spcPts val="0"/>
              </a:spcAft>
            </a:pPr>
            <a:endParaRPr lang="en-US" sz="400" dirty="0">
              <a:solidFill>
                <a:schemeClr val="accent1">
                  <a:lumMod val="75000"/>
                </a:schemeClr>
              </a:solidFill>
            </a:endParaRPr>
          </a:p>
          <a:p>
            <a:pPr>
              <a:spcAft>
                <a:spcPts val="0"/>
              </a:spcAft>
            </a:pPr>
            <a:r>
              <a:rPr lang="en-US" sz="2000" dirty="0">
                <a:solidFill>
                  <a:schemeClr val="accent1">
                    <a:lumMod val="75000"/>
                  </a:schemeClr>
                </a:solidFill>
              </a:rPr>
              <a:t>Risk of propagating inequities</a:t>
            </a:r>
          </a:p>
          <a:p>
            <a:endParaRPr lang="en-US" sz="2000" dirty="0">
              <a:solidFill>
                <a:schemeClr val="accent1">
                  <a:lumMod val="75000"/>
                </a:schemeClr>
              </a:solidFill>
            </a:endParaRPr>
          </a:p>
          <a:p>
            <a:endParaRPr lang="en-US" b="1" dirty="0">
              <a:solidFill>
                <a:schemeClr val="accent1">
                  <a:lumMod val="75000"/>
                </a:schemeClr>
              </a:solidFill>
            </a:endParaRPr>
          </a:p>
        </p:txBody>
      </p:sp>
      <p:sp>
        <p:nvSpPr>
          <p:cNvPr id="3" name="Title 2">
            <a:extLst>
              <a:ext uri="{FF2B5EF4-FFF2-40B4-BE49-F238E27FC236}">
                <a16:creationId xmlns:a16="http://schemas.microsoft.com/office/drawing/2014/main" id="{CF81F4B7-8932-442C-8388-D7394B81845F}"/>
              </a:ext>
            </a:extLst>
          </p:cNvPr>
          <p:cNvSpPr>
            <a:spLocks noGrp="1"/>
          </p:cNvSpPr>
          <p:nvPr>
            <p:ph type="title"/>
          </p:nvPr>
        </p:nvSpPr>
        <p:spPr>
          <a:xfrm>
            <a:off x="609600" y="222441"/>
            <a:ext cx="10972800" cy="1143000"/>
          </a:xfrm>
        </p:spPr>
        <p:txBody>
          <a:bodyPr/>
          <a:lstStyle/>
          <a:p>
            <a:pPr algn="ctr"/>
            <a:r>
              <a:rPr lang="en-US" dirty="0"/>
              <a:t>Our Work</a:t>
            </a:r>
          </a:p>
        </p:txBody>
      </p:sp>
      <p:sp>
        <p:nvSpPr>
          <p:cNvPr id="5" name="Arrow: Right 4">
            <a:extLst>
              <a:ext uri="{FF2B5EF4-FFF2-40B4-BE49-F238E27FC236}">
                <a16:creationId xmlns:a16="http://schemas.microsoft.com/office/drawing/2014/main" id="{1E456DDE-1367-43D3-A1D4-378ACA001397}"/>
              </a:ext>
            </a:extLst>
          </p:cNvPr>
          <p:cNvSpPr/>
          <p:nvPr/>
        </p:nvSpPr>
        <p:spPr>
          <a:xfrm>
            <a:off x="5021094" y="2819987"/>
            <a:ext cx="1780162" cy="1938992"/>
          </a:xfrm>
          <a:prstGeom prst="rightArrow">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020F3C9-76F1-4E3D-9BE0-EEDBAB87B10A}"/>
              </a:ext>
            </a:extLst>
          </p:cNvPr>
          <p:cNvSpPr/>
          <p:nvPr/>
        </p:nvSpPr>
        <p:spPr>
          <a:xfrm>
            <a:off x="7111731" y="1032931"/>
            <a:ext cx="4448783" cy="5170811"/>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Community-informed crisis care guidance </a:t>
            </a:r>
          </a:p>
          <a:p>
            <a:pPr algn="ctr"/>
            <a:endParaRPr lang="en-US" sz="3200" dirty="0">
              <a:solidFill>
                <a:schemeClr val="bg1"/>
              </a:solidFill>
            </a:endParaRPr>
          </a:p>
          <a:p>
            <a:pPr algn="ctr"/>
            <a:r>
              <a:rPr lang="en-US" sz="3200" dirty="0">
                <a:solidFill>
                  <a:schemeClr val="bg1"/>
                </a:solidFill>
              </a:rPr>
              <a:t>Committed to health equity</a:t>
            </a:r>
          </a:p>
        </p:txBody>
      </p:sp>
    </p:spTree>
    <p:extLst>
      <p:ext uri="{BB962C8B-B14F-4D97-AF65-F5344CB8AC3E}">
        <p14:creationId xmlns:p14="http://schemas.microsoft.com/office/powerpoint/2010/main" val="4104077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95A916-4EF3-4F81-B4EF-ED9A8CD36E4E}"/>
              </a:ext>
            </a:extLst>
          </p:cNvPr>
          <p:cNvSpPr>
            <a:spLocks noGrp="1"/>
          </p:cNvSpPr>
          <p:nvPr>
            <p:ph idx="1"/>
          </p:nvPr>
        </p:nvSpPr>
        <p:spPr/>
        <p:txBody>
          <a:bodyPr/>
          <a:lstStyle/>
          <a:p>
            <a:pPr lvl="0"/>
            <a:r>
              <a:rPr lang="en-US" sz="3200" dirty="0">
                <a:solidFill>
                  <a:schemeClr val="accent1">
                    <a:lumMod val="75000"/>
                  </a:schemeClr>
                </a:solidFill>
              </a:rPr>
              <a:t>What resonates with you from the approaches that were described? What causes concern? </a:t>
            </a:r>
          </a:p>
          <a:p>
            <a:pPr lvl="0"/>
            <a:endParaRPr lang="en-US" sz="100" dirty="0">
              <a:solidFill>
                <a:schemeClr val="accent1">
                  <a:lumMod val="75000"/>
                </a:schemeClr>
              </a:solidFill>
            </a:endParaRPr>
          </a:p>
          <a:p>
            <a:pPr lvl="0"/>
            <a:endParaRPr lang="en-US" sz="1000" dirty="0">
              <a:solidFill>
                <a:schemeClr val="accent1">
                  <a:lumMod val="75000"/>
                </a:schemeClr>
              </a:solidFill>
            </a:endParaRPr>
          </a:p>
          <a:p>
            <a:pPr lvl="0"/>
            <a:r>
              <a:rPr lang="en-US" sz="3200" dirty="0">
                <a:solidFill>
                  <a:schemeClr val="accent1">
                    <a:lumMod val="75000"/>
                  </a:schemeClr>
                </a:solidFill>
              </a:rPr>
              <a:t>The landscape of research and examples of the equitable distribution of crisis care resources is limited. As we move into future recommendations on triage tools, are there lessons from other sectors that we can pull from into our work?</a:t>
            </a:r>
          </a:p>
        </p:txBody>
      </p:sp>
      <p:sp>
        <p:nvSpPr>
          <p:cNvPr id="3" name="Title 2">
            <a:extLst>
              <a:ext uri="{FF2B5EF4-FFF2-40B4-BE49-F238E27FC236}">
                <a16:creationId xmlns:a16="http://schemas.microsoft.com/office/drawing/2014/main" id="{06E9170D-DEA0-428B-A165-F8EA6CFC8AE1}"/>
              </a:ext>
            </a:extLst>
          </p:cNvPr>
          <p:cNvSpPr>
            <a:spLocks noGrp="1"/>
          </p:cNvSpPr>
          <p:nvPr>
            <p:ph type="title"/>
          </p:nvPr>
        </p:nvSpPr>
        <p:spPr/>
        <p:txBody>
          <a:bodyPr/>
          <a:lstStyle/>
          <a:p>
            <a:r>
              <a:rPr lang="en-US" dirty="0"/>
              <a:t>Questions for Jamboard</a:t>
            </a:r>
            <a:endParaRPr lang="en-US" dirty="0">
              <a:highlight>
                <a:srgbClr val="FFFF00"/>
              </a:highlight>
            </a:endParaRPr>
          </a:p>
        </p:txBody>
      </p:sp>
    </p:spTree>
    <p:extLst>
      <p:ext uri="{BB962C8B-B14F-4D97-AF65-F5344CB8AC3E}">
        <p14:creationId xmlns:p14="http://schemas.microsoft.com/office/powerpoint/2010/main" val="783830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96B448-683D-4F82-BA85-BE6E6D9DAE82}"/>
              </a:ext>
            </a:extLst>
          </p:cNvPr>
          <p:cNvSpPr>
            <a:spLocks noGrp="1"/>
          </p:cNvSpPr>
          <p:nvPr>
            <p:ph type="body" sz="quarter" idx="11"/>
          </p:nvPr>
        </p:nvSpPr>
        <p:spPr/>
        <p:txBody>
          <a:bodyPr/>
          <a:lstStyle/>
          <a:p>
            <a:r>
              <a:rPr lang="en-US" dirty="0"/>
              <a:t>Community Impact</a:t>
            </a:r>
          </a:p>
        </p:txBody>
      </p:sp>
    </p:spTree>
    <p:extLst>
      <p:ext uri="{BB962C8B-B14F-4D97-AF65-F5344CB8AC3E}">
        <p14:creationId xmlns:p14="http://schemas.microsoft.com/office/powerpoint/2010/main" val="1421416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036B81-4699-4E80-B22D-85A89217531F}"/>
              </a:ext>
            </a:extLst>
          </p:cNvPr>
          <p:cNvSpPr>
            <a:spLocks noGrp="1"/>
          </p:cNvSpPr>
          <p:nvPr>
            <p:ph type="title"/>
          </p:nvPr>
        </p:nvSpPr>
        <p:spPr>
          <a:xfrm>
            <a:off x="609600" y="2596127"/>
            <a:ext cx="10972800" cy="1143000"/>
          </a:xfrm>
        </p:spPr>
        <p:txBody>
          <a:bodyPr/>
          <a:lstStyle/>
          <a:p>
            <a:pPr algn="ctr"/>
            <a:r>
              <a:rPr lang="en-US" dirty="0"/>
              <a:t>We are Oceania: Oregon’s Pacific Islander Community System</a:t>
            </a:r>
          </a:p>
        </p:txBody>
      </p:sp>
    </p:spTree>
    <p:extLst>
      <p:ext uri="{BB962C8B-B14F-4D97-AF65-F5344CB8AC3E}">
        <p14:creationId xmlns:p14="http://schemas.microsoft.com/office/powerpoint/2010/main" val="1367648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96B448-683D-4F82-BA85-BE6E6D9DAE82}"/>
              </a:ext>
            </a:extLst>
          </p:cNvPr>
          <p:cNvSpPr>
            <a:spLocks noGrp="1"/>
          </p:cNvSpPr>
          <p:nvPr>
            <p:ph type="body" sz="quarter" idx="11"/>
          </p:nvPr>
        </p:nvSpPr>
        <p:spPr/>
        <p:txBody>
          <a:bodyPr/>
          <a:lstStyle/>
          <a:p>
            <a:r>
              <a:rPr lang="en-US" dirty="0"/>
              <a:t>Triage Teams and Data Collection</a:t>
            </a:r>
          </a:p>
        </p:txBody>
      </p:sp>
    </p:spTree>
    <p:extLst>
      <p:ext uri="{BB962C8B-B14F-4D97-AF65-F5344CB8AC3E}">
        <p14:creationId xmlns:p14="http://schemas.microsoft.com/office/powerpoint/2010/main" val="3600802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ABDA90-186C-4768-A016-D9F499DF2BE9}"/>
              </a:ext>
            </a:extLst>
          </p:cNvPr>
          <p:cNvSpPr>
            <a:spLocks noGrp="1"/>
          </p:cNvSpPr>
          <p:nvPr>
            <p:ph idx="1"/>
          </p:nvPr>
        </p:nvSpPr>
        <p:spPr/>
        <p:txBody>
          <a:bodyPr/>
          <a:lstStyle/>
          <a:p>
            <a:pPr marL="342900" indent="-342900">
              <a:buFont typeface="Arial" panose="020B0604020202020204" pitchFamily="34" charset="0"/>
              <a:buChar char="•"/>
            </a:pPr>
            <a:r>
              <a:rPr lang="en-US" dirty="0">
                <a:solidFill>
                  <a:schemeClr val="accent1"/>
                </a:solidFill>
              </a:rPr>
              <a:t>A team should be designated by each hospital for implementing critical care resource allocation determinations</a:t>
            </a:r>
          </a:p>
          <a:p>
            <a:pPr marL="342900" indent="-342900">
              <a:buFont typeface="Arial" panose="020B0604020202020204" pitchFamily="34" charset="0"/>
              <a:buChar char="•"/>
            </a:pPr>
            <a:r>
              <a:rPr lang="en-US" dirty="0">
                <a:solidFill>
                  <a:schemeClr val="accent1"/>
                </a:solidFill>
              </a:rPr>
              <a:t>Triage team should </a:t>
            </a:r>
            <a:r>
              <a:rPr lang="en-US" i="1" dirty="0">
                <a:solidFill>
                  <a:schemeClr val="accent1"/>
                </a:solidFill>
              </a:rPr>
              <a:t>not</a:t>
            </a:r>
            <a:r>
              <a:rPr lang="en-US" dirty="0">
                <a:solidFill>
                  <a:schemeClr val="accent1"/>
                </a:solidFill>
              </a:rPr>
              <a:t> be providing direct care to patients undergoing triage</a:t>
            </a:r>
          </a:p>
          <a:p>
            <a:pPr marL="342900" indent="-342900">
              <a:buFont typeface="Arial" panose="020B0604020202020204" pitchFamily="34" charset="0"/>
              <a:buChar char="•"/>
            </a:pPr>
            <a:r>
              <a:rPr lang="en-US" dirty="0">
                <a:solidFill>
                  <a:schemeClr val="accent1"/>
                </a:solidFill>
              </a:rPr>
              <a:t>Recommended to consist of:</a:t>
            </a:r>
          </a:p>
          <a:p>
            <a:pPr marL="1143000" lvl="1"/>
            <a:r>
              <a:rPr lang="en-US" dirty="0">
                <a:solidFill>
                  <a:schemeClr val="accent1"/>
                </a:solidFill>
              </a:rPr>
              <a:t>Two-three senior clinicians with experience in triage (e.g., critical care, emergency medicine, trauma surgery, etc.)</a:t>
            </a:r>
          </a:p>
          <a:p>
            <a:pPr marL="1143000" lvl="1"/>
            <a:r>
              <a:rPr lang="en-US" dirty="0">
                <a:solidFill>
                  <a:schemeClr val="accent1"/>
                </a:solidFill>
              </a:rPr>
              <a:t>A medical ethicist with experience as a healthcare ethics consultant</a:t>
            </a:r>
          </a:p>
          <a:p>
            <a:pPr marL="1143000" lvl="1"/>
            <a:r>
              <a:rPr lang="en-US" dirty="0">
                <a:solidFill>
                  <a:schemeClr val="accent1"/>
                </a:solidFill>
              </a:rPr>
              <a:t>An expert in diversity, equity and inclusion</a:t>
            </a:r>
          </a:p>
          <a:p>
            <a:pPr marL="1143000" lvl="1"/>
            <a:r>
              <a:rPr lang="en-US" dirty="0">
                <a:solidFill>
                  <a:schemeClr val="accent1"/>
                </a:solidFill>
              </a:rPr>
              <a:t>An administrative assistant to record all triage team discussions and maintain records</a:t>
            </a:r>
          </a:p>
          <a:p>
            <a:pPr marL="342900" indent="-34290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ED28A46E-04BE-4C84-B134-D372E48BF4FF}"/>
              </a:ext>
            </a:extLst>
          </p:cNvPr>
          <p:cNvSpPr>
            <a:spLocks noGrp="1"/>
          </p:cNvSpPr>
          <p:nvPr>
            <p:ph type="title"/>
          </p:nvPr>
        </p:nvSpPr>
        <p:spPr/>
        <p:txBody>
          <a:bodyPr/>
          <a:lstStyle/>
          <a:p>
            <a:r>
              <a:rPr lang="en-US" dirty="0"/>
              <a:t>Triage Teams: Crisis Standards of Care (CSC)</a:t>
            </a:r>
          </a:p>
        </p:txBody>
      </p:sp>
    </p:spTree>
    <p:extLst>
      <p:ext uri="{BB962C8B-B14F-4D97-AF65-F5344CB8AC3E}">
        <p14:creationId xmlns:p14="http://schemas.microsoft.com/office/powerpoint/2010/main" val="266973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9704-9341-4113-89D0-4C76FB68D257}"/>
              </a:ext>
            </a:extLst>
          </p:cNvPr>
          <p:cNvSpPr>
            <a:spLocks noGrp="1"/>
          </p:cNvSpPr>
          <p:nvPr>
            <p:ph type="title"/>
          </p:nvPr>
        </p:nvSpPr>
        <p:spPr>
          <a:xfrm>
            <a:off x="1981200" y="52383"/>
            <a:ext cx="8229600" cy="1439862"/>
          </a:xfrm>
        </p:spPr>
        <p:txBody>
          <a:bodyPr/>
          <a:lstStyle/>
          <a:p>
            <a:r>
              <a:rPr lang="en-US" sz="4400" dirty="0">
                <a:latin typeface="Arial" panose="020B0604020202020204" pitchFamily="34" charset="0"/>
                <a:cs typeface="Arial" panose="020B0604020202020204" pitchFamily="34" charset="0"/>
              </a:rPr>
              <a:t>Interpretation</a:t>
            </a:r>
          </a:p>
        </p:txBody>
      </p:sp>
      <p:sp>
        <p:nvSpPr>
          <p:cNvPr id="4" name="TextBox 3">
            <a:extLst>
              <a:ext uri="{FF2B5EF4-FFF2-40B4-BE49-F238E27FC236}">
                <a16:creationId xmlns:a16="http://schemas.microsoft.com/office/drawing/2014/main" id="{3B26D755-A558-43EE-88BB-64D1A31F6CBA}"/>
              </a:ext>
            </a:extLst>
          </p:cNvPr>
          <p:cNvSpPr txBox="1"/>
          <p:nvPr/>
        </p:nvSpPr>
        <p:spPr>
          <a:xfrm>
            <a:off x="2462306" y="4756846"/>
            <a:ext cx="7655860" cy="3323987"/>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accent1">
                    <a:lumMod val="75000"/>
                  </a:schemeClr>
                </a:solidFill>
                <a:latin typeface="Arial" panose="020B0604020202020204" pitchFamily="34" charset="0"/>
                <a:cs typeface="Arial" panose="020B0604020202020204" pitchFamily="34" charset="0"/>
              </a:rPr>
              <a:t>Click the globe to enable interpretation options.  </a:t>
            </a:r>
          </a:p>
          <a:p>
            <a:pPr marL="285750" indent="-285750">
              <a:buFont typeface="Arial" panose="020B0604020202020204" pitchFamily="34" charset="0"/>
              <a:buChar char="•"/>
            </a:pPr>
            <a:r>
              <a:rPr lang="en-US" sz="2400" dirty="0">
                <a:solidFill>
                  <a:schemeClr val="accent1">
                    <a:lumMod val="75000"/>
                  </a:schemeClr>
                </a:solidFill>
                <a:latin typeface="Arial" panose="020B0604020202020204" pitchFamily="34" charset="0"/>
                <a:cs typeface="Arial" panose="020B0604020202020204" pitchFamily="34" charset="0"/>
              </a:rPr>
              <a:t>Select the language. </a:t>
            </a:r>
          </a:p>
          <a:p>
            <a:pPr marL="285750" indent="-285750">
              <a:buFont typeface="Arial" panose="020B0604020202020204" pitchFamily="34" charset="0"/>
              <a:buChar char="•"/>
            </a:pPr>
            <a:r>
              <a:rPr lang="en-US" sz="2400" dirty="0">
                <a:solidFill>
                  <a:schemeClr val="accent1">
                    <a:lumMod val="75000"/>
                  </a:schemeClr>
                </a:solidFill>
                <a:latin typeface="Arial" panose="020B0604020202020204" pitchFamily="34" charset="0"/>
              </a:rPr>
              <a:t>You can choose to hear the original audio at a lower volume or select “mute original audio” to stop hearing the original audio.</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pic>
        <p:nvPicPr>
          <p:cNvPr id="11" name="Picture 10" descr="This is a picture of the Zoom control panel, gray words on a black background. Circle surrounding Interpretation globe logo. The arrow next to Interpretation is clicked and shows a menu with the options: for Off, English, Russian and manage language interpretation.">
            <a:extLst>
              <a:ext uri="{FF2B5EF4-FFF2-40B4-BE49-F238E27FC236}">
                <a16:creationId xmlns:a16="http://schemas.microsoft.com/office/drawing/2014/main" id="{9ECC22C3-F7FA-46FC-80AA-43FD3D16926D}"/>
              </a:ext>
            </a:extLst>
          </p:cNvPr>
          <p:cNvPicPr>
            <a:picLocks noChangeAspect="1"/>
          </p:cNvPicPr>
          <p:nvPr/>
        </p:nvPicPr>
        <p:blipFill>
          <a:blip r:embed="rId3"/>
          <a:stretch>
            <a:fillRect/>
          </a:stretch>
        </p:blipFill>
        <p:spPr>
          <a:xfrm>
            <a:off x="4015184" y="862916"/>
            <a:ext cx="4161632" cy="3616325"/>
          </a:xfrm>
          <a:prstGeom prst="rect">
            <a:avLst/>
          </a:prstGeom>
        </p:spPr>
      </p:pic>
      <p:sp>
        <p:nvSpPr>
          <p:cNvPr id="12" name="Oval 11">
            <a:extLst>
              <a:ext uri="{FF2B5EF4-FFF2-40B4-BE49-F238E27FC236}">
                <a16:creationId xmlns:a16="http://schemas.microsoft.com/office/drawing/2014/main" id="{440E73C8-D4BC-403F-BC06-4DC5E309120F}"/>
              </a:ext>
              <a:ext uri="{C183D7F6-B498-43B3-948B-1728B52AA6E4}">
                <adec:decorative xmlns:adec="http://schemas.microsoft.com/office/drawing/2017/decorative" val="1"/>
              </a:ext>
            </a:extLst>
          </p:cNvPr>
          <p:cNvSpPr/>
          <p:nvPr/>
        </p:nvSpPr>
        <p:spPr>
          <a:xfrm>
            <a:off x="4771213" y="3720312"/>
            <a:ext cx="1425640" cy="921124"/>
          </a:xfrm>
          <a:prstGeom prst="ellipse">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3061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47F7FA-2170-439A-B08F-F103E734D701}"/>
              </a:ext>
            </a:extLst>
          </p:cNvPr>
          <p:cNvSpPr>
            <a:spLocks noGrp="1"/>
          </p:cNvSpPr>
          <p:nvPr>
            <p:ph idx="1"/>
          </p:nvPr>
        </p:nvSpPr>
        <p:spPr/>
        <p:txBody>
          <a:bodyPr/>
          <a:lstStyle/>
          <a:p>
            <a:r>
              <a:rPr lang="en-US" dirty="0">
                <a:solidFill>
                  <a:schemeClr val="accent1"/>
                </a:solidFill>
              </a:rPr>
              <a:t>To the greatest extent possible, each hospital should have a triage team that: </a:t>
            </a:r>
          </a:p>
          <a:p>
            <a:pPr marL="342900" indent="-342900">
              <a:buFont typeface="Arial" panose="020B0604020202020204" pitchFamily="34" charset="0"/>
              <a:buChar char="•"/>
            </a:pPr>
            <a:r>
              <a:rPr lang="en-US" dirty="0">
                <a:solidFill>
                  <a:schemeClr val="accent1"/>
                </a:solidFill>
              </a:rPr>
              <a:t>Reflects the diversity of the community and patient population served</a:t>
            </a:r>
          </a:p>
          <a:p>
            <a:pPr marL="342900" indent="-342900">
              <a:buFont typeface="Arial" panose="020B0604020202020204" pitchFamily="34" charset="0"/>
              <a:buChar char="•"/>
            </a:pPr>
            <a:r>
              <a:rPr lang="en-US" dirty="0">
                <a:solidFill>
                  <a:schemeClr val="accent1"/>
                </a:solidFill>
              </a:rPr>
              <a:t>Has training in implicit bias and antiracism</a:t>
            </a:r>
          </a:p>
          <a:p>
            <a:pPr marL="342900" indent="-342900">
              <a:buFont typeface="Arial" panose="020B0604020202020204" pitchFamily="34" charset="0"/>
              <a:buChar char="•"/>
            </a:pPr>
            <a:endParaRPr lang="en-US" dirty="0">
              <a:solidFill>
                <a:schemeClr val="accent1"/>
              </a:solidFill>
            </a:endParaRPr>
          </a:p>
          <a:p>
            <a:r>
              <a:rPr lang="en-US" dirty="0">
                <a:solidFill>
                  <a:schemeClr val="accent1"/>
                </a:solidFill>
              </a:rPr>
              <a:t>Considerations:</a:t>
            </a:r>
          </a:p>
          <a:p>
            <a:pPr marL="342900" indent="-342900">
              <a:buFont typeface="Arial" panose="020B0604020202020204" pitchFamily="34" charset="0"/>
              <a:buChar char="•"/>
            </a:pPr>
            <a:r>
              <a:rPr lang="en-US" dirty="0">
                <a:solidFill>
                  <a:schemeClr val="accent1"/>
                </a:solidFill>
              </a:rPr>
              <a:t>Hospital size</a:t>
            </a:r>
          </a:p>
          <a:p>
            <a:pPr marL="342900" indent="-342900">
              <a:buFont typeface="Arial" panose="020B0604020202020204" pitchFamily="34" charset="0"/>
              <a:buChar char="•"/>
            </a:pPr>
            <a:r>
              <a:rPr lang="en-US" dirty="0">
                <a:solidFill>
                  <a:schemeClr val="accent1"/>
                </a:solidFill>
              </a:rPr>
              <a:t>Staff capacity, training and skillset</a:t>
            </a:r>
          </a:p>
        </p:txBody>
      </p:sp>
      <p:sp>
        <p:nvSpPr>
          <p:cNvPr id="3" name="Title 2">
            <a:extLst>
              <a:ext uri="{FF2B5EF4-FFF2-40B4-BE49-F238E27FC236}">
                <a16:creationId xmlns:a16="http://schemas.microsoft.com/office/drawing/2014/main" id="{2905EDD1-28A9-4437-B090-83BBA5DF0532}"/>
              </a:ext>
            </a:extLst>
          </p:cNvPr>
          <p:cNvSpPr>
            <a:spLocks noGrp="1"/>
          </p:cNvSpPr>
          <p:nvPr>
            <p:ph type="title"/>
          </p:nvPr>
        </p:nvSpPr>
        <p:spPr/>
        <p:txBody>
          <a:bodyPr/>
          <a:lstStyle/>
          <a:p>
            <a:r>
              <a:rPr lang="en-US" dirty="0"/>
              <a:t>Triage Teams Continued</a:t>
            </a:r>
          </a:p>
        </p:txBody>
      </p:sp>
    </p:spTree>
    <p:extLst>
      <p:ext uri="{BB962C8B-B14F-4D97-AF65-F5344CB8AC3E}">
        <p14:creationId xmlns:p14="http://schemas.microsoft.com/office/powerpoint/2010/main" val="1274311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34E940-7C56-4C10-8A45-BF79BAD60208}"/>
              </a:ext>
            </a:extLst>
          </p:cNvPr>
          <p:cNvSpPr>
            <a:spLocks noGrp="1"/>
          </p:cNvSpPr>
          <p:nvPr>
            <p:ph idx="1"/>
          </p:nvPr>
        </p:nvSpPr>
        <p:spPr>
          <a:xfrm>
            <a:off x="609600" y="1604431"/>
            <a:ext cx="10972800" cy="1264029"/>
          </a:xfrm>
        </p:spPr>
        <p:txBody>
          <a:bodyPr/>
          <a:lstStyle/>
          <a:p>
            <a:r>
              <a:rPr lang="en-US" dirty="0">
                <a:solidFill>
                  <a:schemeClr val="accent1"/>
                </a:solidFill>
              </a:rPr>
              <a:t>In order to retrospectively assess for the potential that this triage prioritization process may exacerbate health inequities and in order to inform future updates, the following data must be collected:</a:t>
            </a:r>
          </a:p>
        </p:txBody>
      </p:sp>
      <p:sp>
        <p:nvSpPr>
          <p:cNvPr id="3" name="Title 2">
            <a:extLst>
              <a:ext uri="{FF2B5EF4-FFF2-40B4-BE49-F238E27FC236}">
                <a16:creationId xmlns:a16="http://schemas.microsoft.com/office/drawing/2014/main" id="{9DEC7245-91A4-4963-9A26-ACE83A5054EC}"/>
              </a:ext>
            </a:extLst>
          </p:cNvPr>
          <p:cNvSpPr>
            <a:spLocks noGrp="1"/>
          </p:cNvSpPr>
          <p:nvPr>
            <p:ph type="title"/>
          </p:nvPr>
        </p:nvSpPr>
        <p:spPr/>
        <p:txBody>
          <a:bodyPr/>
          <a:lstStyle/>
          <a:p>
            <a:r>
              <a:rPr lang="en-US" dirty="0"/>
              <a:t>Data Collection</a:t>
            </a:r>
          </a:p>
        </p:txBody>
      </p:sp>
      <p:sp>
        <p:nvSpPr>
          <p:cNvPr id="4" name="TextBox 3">
            <a:extLst>
              <a:ext uri="{FF2B5EF4-FFF2-40B4-BE49-F238E27FC236}">
                <a16:creationId xmlns:a16="http://schemas.microsoft.com/office/drawing/2014/main" id="{17CEC7AE-EE8D-401F-A476-D61748706F2C}"/>
              </a:ext>
            </a:extLst>
          </p:cNvPr>
          <p:cNvSpPr txBox="1"/>
          <p:nvPr/>
        </p:nvSpPr>
        <p:spPr>
          <a:xfrm>
            <a:off x="609600" y="3034874"/>
            <a:ext cx="5365315" cy="286232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accent1"/>
                </a:solidFill>
              </a:rPr>
              <a:t>Patient’s medical record number </a:t>
            </a:r>
          </a:p>
          <a:p>
            <a:pPr marL="285750" indent="-285750">
              <a:buFont typeface="Arial" panose="020B0604020202020204" pitchFamily="34" charset="0"/>
              <a:buChar char="•"/>
            </a:pPr>
            <a:r>
              <a:rPr lang="en-US" sz="2000" dirty="0">
                <a:solidFill>
                  <a:schemeClr val="accent1"/>
                </a:solidFill>
              </a:rPr>
              <a:t>Hospital name and location </a:t>
            </a:r>
          </a:p>
          <a:p>
            <a:pPr marL="285750" indent="-285750">
              <a:buFont typeface="Arial" panose="020B0604020202020204" pitchFamily="34" charset="0"/>
              <a:buChar char="•"/>
            </a:pPr>
            <a:r>
              <a:rPr lang="en-US" sz="2000" dirty="0">
                <a:solidFill>
                  <a:schemeClr val="accent1"/>
                </a:solidFill>
              </a:rPr>
              <a:t>Date of birth </a:t>
            </a:r>
          </a:p>
          <a:p>
            <a:pPr marL="285750" indent="-285750">
              <a:buFont typeface="Arial" panose="020B0604020202020204" pitchFamily="34" charset="0"/>
              <a:buChar char="•"/>
            </a:pPr>
            <a:r>
              <a:rPr lang="en-US" sz="2000" dirty="0">
                <a:solidFill>
                  <a:schemeClr val="accent1"/>
                </a:solidFill>
              </a:rPr>
              <a:t>Patient’s sexual orientation and gender identity, if known </a:t>
            </a:r>
          </a:p>
          <a:p>
            <a:pPr marL="285750" indent="-285750">
              <a:buFont typeface="Arial" panose="020B0604020202020204" pitchFamily="34" charset="0"/>
              <a:buChar char="•"/>
            </a:pPr>
            <a:r>
              <a:rPr lang="en-US" sz="2000" dirty="0">
                <a:solidFill>
                  <a:schemeClr val="accent1"/>
                </a:solidFill>
              </a:rPr>
              <a:t>Patient’s race, ethnicity, language and disability data (in accordance with REALD requirements</a:t>
            </a:r>
          </a:p>
          <a:p>
            <a:pPr marL="285750" indent="-285750">
              <a:buFont typeface="Arial" panose="020B0604020202020204" pitchFamily="34" charset="0"/>
              <a:buChar char="•"/>
            </a:pPr>
            <a:r>
              <a:rPr lang="en-US" sz="2000" dirty="0">
                <a:solidFill>
                  <a:schemeClr val="accent1"/>
                </a:solidFill>
              </a:rPr>
              <a:t>Home address, unhoused or unknown </a:t>
            </a:r>
          </a:p>
        </p:txBody>
      </p:sp>
      <p:sp>
        <p:nvSpPr>
          <p:cNvPr id="5" name="TextBox 4">
            <a:extLst>
              <a:ext uri="{FF2B5EF4-FFF2-40B4-BE49-F238E27FC236}">
                <a16:creationId xmlns:a16="http://schemas.microsoft.com/office/drawing/2014/main" id="{6150A47D-EEF7-451F-A92A-EDB18EA71BAA}"/>
              </a:ext>
            </a:extLst>
          </p:cNvPr>
          <p:cNvSpPr txBox="1"/>
          <p:nvPr/>
        </p:nvSpPr>
        <p:spPr>
          <a:xfrm>
            <a:off x="6096000" y="2950871"/>
            <a:ext cx="5365315"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accent1"/>
                </a:solidFill>
              </a:rPr>
              <a:t>Whether the patient was using a personal ventilator/ other personal medical equipment or resources </a:t>
            </a:r>
          </a:p>
          <a:p>
            <a:pPr marL="285750" indent="-285750">
              <a:buFont typeface="Arial" panose="020B0604020202020204" pitchFamily="34" charset="0"/>
              <a:buChar char="•"/>
            </a:pPr>
            <a:r>
              <a:rPr lang="en-US" sz="2000" dirty="0">
                <a:solidFill>
                  <a:schemeClr val="accent1"/>
                </a:solidFill>
              </a:rPr>
              <a:t>The patient’s care preferences, as documented in an advanced directive, portable orders for life-sustaining treatment (POLST), or as communicated by a health care representative, support person, or a family member. </a:t>
            </a:r>
          </a:p>
          <a:p>
            <a:pPr marL="285750" indent="-285750">
              <a:buFont typeface="Arial" panose="020B0604020202020204" pitchFamily="34" charset="0"/>
              <a:buChar char="•"/>
            </a:pPr>
            <a:r>
              <a:rPr lang="en-US" sz="2000" dirty="0">
                <a:solidFill>
                  <a:schemeClr val="accent1"/>
                </a:solidFill>
              </a:rPr>
              <a:t>Triage prioritization and clinical outcome </a:t>
            </a:r>
          </a:p>
        </p:txBody>
      </p:sp>
    </p:spTree>
    <p:extLst>
      <p:ext uri="{BB962C8B-B14F-4D97-AF65-F5344CB8AC3E}">
        <p14:creationId xmlns:p14="http://schemas.microsoft.com/office/powerpoint/2010/main" val="3517379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96B448-683D-4F82-BA85-BE6E6D9DAE82}"/>
              </a:ext>
            </a:extLst>
          </p:cNvPr>
          <p:cNvSpPr>
            <a:spLocks noGrp="1"/>
          </p:cNvSpPr>
          <p:nvPr>
            <p:ph type="body" sz="quarter" idx="11"/>
          </p:nvPr>
        </p:nvSpPr>
        <p:spPr/>
        <p:txBody>
          <a:bodyPr/>
          <a:lstStyle/>
          <a:p>
            <a:r>
              <a:rPr lang="en-US" dirty="0"/>
              <a:t>Subcommittees</a:t>
            </a:r>
          </a:p>
        </p:txBody>
      </p:sp>
    </p:spTree>
    <p:extLst>
      <p:ext uri="{BB962C8B-B14F-4D97-AF65-F5344CB8AC3E}">
        <p14:creationId xmlns:p14="http://schemas.microsoft.com/office/powerpoint/2010/main" val="1900551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34E940-7C56-4C10-8A45-BF79BAD60208}"/>
              </a:ext>
            </a:extLst>
          </p:cNvPr>
          <p:cNvSpPr>
            <a:spLocks noGrp="1"/>
          </p:cNvSpPr>
          <p:nvPr>
            <p:ph idx="1"/>
          </p:nvPr>
        </p:nvSpPr>
        <p:spPr>
          <a:xfrm>
            <a:off x="609600" y="1604431"/>
            <a:ext cx="10972800" cy="1264029"/>
          </a:xfrm>
        </p:spPr>
        <p:txBody>
          <a:bodyPr/>
          <a:lstStyle/>
          <a:p>
            <a:r>
              <a:rPr lang="en-US" dirty="0">
                <a:solidFill>
                  <a:schemeClr val="accent1"/>
                </a:solidFill>
              </a:rPr>
              <a:t>Email </a:t>
            </a:r>
            <a:r>
              <a:rPr lang="en-US" dirty="0">
                <a:solidFill>
                  <a:schemeClr val="accent1"/>
                </a:solidFill>
                <a:hlinkClick r:id="rId3"/>
              </a:rPr>
              <a:t>alyshia@alyshiamacaysa.com</a:t>
            </a:r>
            <a:r>
              <a:rPr lang="en-US" dirty="0">
                <a:solidFill>
                  <a:schemeClr val="accent1"/>
                </a:solidFill>
              </a:rPr>
              <a:t> by </a:t>
            </a:r>
            <a:r>
              <a:rPr lang="en-US" b="1" dirty="0">
                <a:solidFill>
                  <a:schemeClr val="accent1"/>
                </a:solidFill>
              </a:rPr>
              <a:t>Friday, December 2, 2022 </a:t>
            </a:r>
            <a:r>
              <a:rPr lang="en-US" dirty="0">
                <a:solidFill>
                  <a:schemeClr val="accent1"/>
                </a:solidFill>
              </a:rPr>
              <a:t>if you are interested in serving on the following subcommittees:</a:t>
            </a:r>
          </a:p>
          <a:p>
            <a:pPr marL="457200" indent="-457200">
              <a:buFont typeface="+mj-lt"/>
              <a:buAutoNum type="arabicPeriod"/>
            </a:pPr>
            <a:r>
              <a:rPr lang="en-US" dirty="0">
                <a:solidFill>
                  <a:schemeClr val="accent1"/>
                </a:solidFill>
              </a:rPr>
              <a:t>Triage Approaches OR</a:t>
            </a:r>
          </a:p>
          <a:p>
            <a:pPr marL="457200" indent="-457200">
              <a:buFont typeface="+mj-lt"/>
              <a:buAutoNum type="arabicPeriod"/>
            </a:pPr>
            <a:r>
              <a:rPr lang="en-US" dirty="0">
                <a:solidFill>
                  <a:schemeClr val="accent1"/>
                </a:solidFill>
              </a:rPr>
              <a:t>Triage Teams and Data Collection</a:t>
            </a:r>
          </a:p>
          <a:p>
            <a:pPr marL="457200" indent="-457200">
              <a:buFont typeface="+mj-lt"/>
              <a:buAutoNum type="arabicPeriod"/>
            </a:pPr>
            <a:endParaRPr lang="en-US" dirty="0">
              <a:solidFill>
                <a:schemeClr val="accent1"/>
              </a:solidFill>
            </a:endParaRPr>
          </a:p>
          <a:p>
            <a:r>
              <a:rPr lang="en-US" dirty="0">
                <a:solidFill>
                  <a:schemeClr val="accent1"/>
                </a:solidFill>
              </a:rPr>
              <a:t>Review the subcommittee overview document for details on purpose, expectations, and criteria.</a:t>
            </a:r>
          </a:p>
        </p:txBody>
      </p:sp>
      <p:sp>
        <p:nvSpPr>
          <p:cNvPr id="3" name="Title 2">
            <a:extLst>
              <a:ext uri="{FF2B5EF4-FFF2-40B4-BE49-F238E27FC236}">
                <a16:creationId xmlns:a16="http://schemas.microsoft.com/office/drawing/2014/main" id="{9DEC7245-91A4-4963-9A26-ACE83A5054EC}"/>
              </a:ext>
            </a:extLst>
          </p:cNvPr>
          <p:cNvSpPr>
            <a:spLocks noGrp="1"/>
          </p:cNvSpPr>
          <p:nvPr>
            <p:ph type="title"/>
          </p:nvPr>
        </p:nvSpPr>
        <p:spPr/>
        <p:txBody>
          <a:bodyPr/>
          <a:lstStyle/>
          <a:p>
            <a:r>
              <a:rPr lang="en-US" dirty="0"/>
              <a:t>Subcommittees</a:t>
            </a:r>
          </a:p>
        </p:txBody>
      </p:sp>
    </p:spTree>
    <p:extLst>
      <p:ext uri="{BB962C8B-B14F-4D97-AF65-F5344CB8AC3E}">
        <p14:creationId xmlns:p14="http://schemas.microsoft.com/office/powerpoint/2010/main" val="1099763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ADD070-B10E-46E3-933E-563C9811ADFA}"/>
              </a:ext>
            </a:extLst>
          </p:cNvPr>
          <p:cNvSpPr>
            <a:spLocks noGrp="1"/>
          </p:cNvSpPr>
          <p:nvPr>
            <p:ph type="title"/>
          </p:nvPr>
        </p:nvSpPr>
        <p:spPr>
          <a:xfrm>
            <a:off x="609600" y="1644149"/>
            <a:ext cx="10972800" cy="1143000"/>
          </a:xfrm>
        </p:spPr>
        <p:txBody>
          <a:bodyPr/>
          <a:lstStyle/>
          <a:p>
            <a:r>
              <a:rPr lang="en-US" dirty="0"/>
              <a:t>Questions?</a:t>
            </a:r>
          </a:p>
        </p:txBody>
      </p:sp>
    </p:spTree>
    <p:extLst>
      <p:ext uri="{BB962C8B-B14F-4D97-AF65-F5344CB8AC3E}">
        <p14:creationId xmlns:p14="http://schemas.microsoft.com/office/powerpoint/2010/main" val="6864372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33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E790-B45A-12C2-BB15-2AE53395BE0A}"/>
              </a:ext>
            </a:extLst>
          </p:cNvPr>
          <p:cNvSpPr>
            <a:spLocks noGrp="1"/>
          </p:cNvSpPr>
          <p:nvPr>
            <p:ph type="title"/>
          </p:nvPr>
        </p:nvSpPr>
        <p:spPr/>
        <p:txBody>
          <a:bodyPr/>
          <a:lstStyle/>
          <a:p>
            <a:r>
              <a:rPr lang="en-US" b="1" dirty="0">
                <a:solidFill>
                  <a:schemeClr val="accent1">
                    <a:lumMod val="75000"/>
                  </a:schemeClr>
                </a:solidFill>
              </a:rPr>
              <a:t>Meeting Resources</a:t>
            </a:r>
          </a:p>
        </p:txBody>
      </p:sp>
      <p:sp>
        <p:nvSpPr>
          <p:cNvPr id="3" name="Content Placeholder 2">
            <a:extLst>
              <a:ext uri="{FF2B5EF4-FFF2-40B4-BE49-F238E27FC236}">
                <a16:creationId xmlns:a16="http://schemas.microsoft.com/office/drawing/2014/main" id="{FB338C45-ECBB-6421-8D84-54780C677F3C}"/>
              </a:ext>
            </a:extLst>
          </p:cNvPr>
          <p:cNvSpPr>
            <a:spLocks noGrp="1"/>
          </p:cNvSpPr>
          <p:nvPr>
            <p:ph idx="1"/>
          </p:nvPr>
        </p:nvSpPr>
        <p:spPr>
          <a:xfrm>
            <a:off x="609600" y="1604431"/>
            <a:ext cx="10972800" cy="4751919"/>
          </a:xfrm>
        </p:spPr>
        <p:txBody>
          <a:bodyPr>
            <a:normAutofit fontScale="92500" lnSpcReduction="20000"/>
          </a:bodyPr>
          <a:lstStyle/>
          <a:p>
            <a:pPr marL="0" indent="0">
              <a:buNone/>
            </a:pPr>
            <a:r>
              <a:rPr lang="en-US" sz="2600" b="1" dirty="0">
                <a:solidFill>
                  <a:schemeClr val="accent1">
                    <a:lumMod val="75000"/>
                  </a:schemeClr>
                </a:solidFill>
              </a:rPr>
              <a:t>If you need support, we have:</a:t>
            </a:r>
          </a:p>
          <a:p>
            <a:r>
              <a:rPr lang="en-US" sz="2600" dirty="0">
                <a:solidFill>
                  <a:schemeClr val="accent1">
                    <a:lumMod val="75000"/>
                  </a:schemeClr>
                </a:solidFill>
              </a:rPr>
              <a:t>Simultaneous Spanish language interpretation</a:t>
            </a:r>
          </a:p>
          <a:p>
            <a:r>
              <a:rPr lang="en-US" sz="2600" dirty="0">
                <a:solidFill>
                  <a:schemeClr val="accent1">
                    <a:lumMod val="75000"/>
                  </a:schemeClr>
                </a:solidFill>
              </a:rPr>
              <a:t>Technology support</a:t>
            </a:r>
          </a:p>
          <a:p>
            <a:r>
              <a:rPr lang="en-US" sz="2600" dirty="0">
                <a:solidFill>
                  <a:schemeClr val="accent1">
                    <a:lumMod val="75000"/>
                  </a:schemeClr>
                </a:solidFill>
              </a:rPr>
              <a:t>Note taker</a:t>
            </a:r>
          </a:p>
          <a:p>
            <a:endParaRPr lang="en-US" sz="2600" dirty="0">
              <a:solidFill>
                <a:schemeClr val="accent1">
                  <a:lumMod val="75000"/>
                </a:schemeClr>
              </a:solidFill>
            </a:endParaRPr>
          </a:p>
          <a:p>
            <a:pPr marL="457200" indent="-457200">
              <a:buFont typeface="Wingdings" panose="05000000000000000000" pitchFamily="2" charset="2"/>
              <a:buChar char="Ø"/>
            </a:pPr>
            <a:r>
              <a:rPr lang="en-US" sz="2600" b="1" dirty="0">
                <a:solidFill>
                  <a:schemeClr val="accent1">
                    <a:lumMod val="75000"/>
                  </a:schemeClr>
                </a:solidFill>
              </a:rPr>
              <a:t>If you have a need, contact Lisa Bui at: 503-576-9321</a:t>
            </a:r>
          </a:p>
          <a:p>
            <a:pPr marL="0" indent="0">
              <a:buNone/>
            </a:pPr>
            <a:endParaRPr lang="en-US" dirty="0">
              <a:solidFill>
                <a:schemeClr val="accent1">
                  <a:lumMod val="75000"/>
                </a:schemeClr>
              </a:solidFill>
            </a:endParaRPr>
          </a:p>
          <a:p>
            <a:pPr marL="0" indent="0">
              <a:buNone/>
            </a:pPr>
            <a:r>
              <a:rPr lang="en-US" sz="2600" b="1" dirty="0">
                <a:solidFill>
                  <a:schemeClr val="accent1">
                    <a:lumMod val="75000"/>
                  </a:schemeClr>
                </a:solidFill>
              </a:rPr>
              <a:t>Please note that this meeting will be open to the PUBLIC</a:t>
            </a:r>
            <a:endParaRPr lang="en-US" sz="2600" b="1" strike="sngStrike" dirty="0">
              <a:solidFill>
                <a:schemeClr val="accent1">
                  <a:lumMod val="75000"/>
                </a:schemeClr>
              </a:solidFill>
            </a:endParaRPr>
          </a:p>
          <a:p>
            <a:pPr marL="0" indent="0">
              <a:buNone/>
            </a:pPr>
            <a:r>
              <a:rPr lang="en-US" sz="2600" dirty="0">
                <a:solidFill>
                  <a:schemeClr val="accent1">
                    <a:lumMod val="75000"/>
                  </a:schemeClr>
                </a:solidFill>
              </a:rPr>
              <a:t>1. The general public may be in attendance</a:t>
            </a:r>
          </a:p>
          <a:p>
            <a:pPr marL="0" indent="0">
              <a:buNone/>
            </a:pPr>
            <a:r>
              <a:rPr lang="en-US" sz="2600" dirty="0">
                <a:solidFill>
                  <a:schemeClr val="accent1">
                    <a:lumMod val="75000"/>
                  </a:schemeClr>
                </a:solidFill>
              </a:rPr>
              <a:t>2. The meeting summary will be posted to OHA’s website</a:t>
            </a:r>
          </a:p>
          <a:p>
            <a:endParaRPr lang="en-US" dirty="0"/>
          </a:p>
        </p:txBody>
      </p:sp>
      <p:sp>
        <p:nvSpPr>
          <p:cNvPr id="4" name="Slide Number Placeholder 3">
            <a:extLst>
              <a:ext uri="{FF2B5EF4-FFF2-40B4-BE49-F238E27FC236}">
                <a16:creationId xmlns:a16="http://schemas.microsoft.com/office/drawing/2014/main" id="{4894DBEC-2246-799C-BBA1-D0251068E3B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3</a:t>
            </a:fld>
            <a:endParaRPr lang="en-US" dirty="0"/>
          </a:p>
        </p:txBody>
      </p:sp>
    </p:spTree>
    <p:extLst>
      <p:ext uri="{BB962C8B-B14F-4D97-AF65-F5344CB8AC3E}">
        <p14:creationId xmlns:p14="http://schemas.microsoft.com/office/powerpoint/2010/main" val="1041175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88EB76-00EF-4EAB-9422-64890516B22F}"/>
              </a:ext>
            </a:extLst>
          </p:cNvPr>
          <p:cNvSpPr>
            <a:spLocks noGrp="1"/>
          </p:cNvSpPr>
          <p:nvPr>
            <p:ph idx="1"/>
          </p:nvPr>
        </p:nvSpPr>
        <p:spPr/>
        <p:txBody>
          <a:bodyPr/>
          <a:lstStyle/>
          <a:p>
            <a:r>
              <a:rPr lang="en-US" sz="3200" dirty="0">
                <a:solidFill>
                  <a:schemeClr val="accent1">
                    <a:lumMod val="75000"/>
                  </a:schemeClr>
                </a:solidFill>
              </a:rPr>
              <a:t>If today’s content is difficult for you, please take the steps you need to care for yourself. This might include:</a:t>
            </a:r>
          </a:p>
          <a:p>
            <a:pPr marL="457200" indent="-457200">
              <a:buFont typeface="Arial" panose="020B0604020202020204" pitchFamily="34" charset="0"/>
              <a:buChar char="•"/>
            </a:pPr>
            <a:r>
              <a:rPr lang="en-US" sz="3200" dirty="0">
                <a:solidFill>
                  <a:schemeClr val="accent1">
                    <a:lumMod val="75000"/>
                  </a:schemeClr>
                </a:solidFill>
              </a:rPr>
              <a:t>Turning off your video</a:t>
            </a:r>
          </a:p>
          <a:p>
            <a:pPr marL="457200" indent="-457200">
              <a:buFont typeface="Arial" panose="020B0604020202020204" pitchFamily="34" charset="0"/>
              <a:buChar char="•"/>
            </a:pPr>
            <a:r>
              <a:rPr lang="en-US" sz="3200" dirty="0">
                <a:solidFill>
                  <a:schemeClr val="accent1">
                    <a:lumMod val="75000"/>
                  </a:schemeClr>
                </a:solidFill>
              </a:rPr>
              <a:t>Stepping away from the meeting</a:t>
            </a:r>
          </a:p>
          <a:p>
            <a:pPr marL="457200" indent="-457200">
              <a:buFont typeface="Arial" panose="020B0604020202020204" pitchFamily="34" charset="0"/>
              <a:buChar char="•"/>
            </a:pPr>
            <a:r>
              <a:rPr lang="en-US" sz="3200" dirty="0">
                <a:solidFill>
                  <a:schemeClr val="accent1">
                    <a:lumMod val="75000"/>
                  </a:schemeClr>
                </a:solidFill>
              </a:rPr>
              <a:t>Contacting Trey Doty at Responder Life during or after the meeting for individual support:</a:t>
            </a:r>
          </a:p>
          <a:p>
            <a:pPr lvl="2">
              <a:buFont typeface="Wingdings" panose="05000000000000000000" pitchFamily="2" charset="2"/>
              <a:buChar char="§"/>
            </a:pPr>
            <a:r>
              <a:rPr lang="en-US" sz="3200" dirty="0">
                <a:solidFill>
                  <a:schemeClr val="accent1">
                    <a:lumMod val="75000"/>
                  </a:schemeClr>
                </a:solidFill>
              </a:rPr>
              <a:t>503.320.8775</a:t>
            </a:r>
          </a:p>
          <a:p>
            <a:pPr lvl="2">
              <a:buFont typeface="Wingdings" panose="05000000000000000000" pitchFamily="2" charset="2"/>
              <a:buChar char="§"/>
            </a:pPr>
            <a:r>
              <a:rPr lang="en-US" sz="3200" dirty="0">
                <a:hlinkClick r:id="rId3"/>
              </a:rPr>
              <a:t>trey.doty@responderlife.org</a:t>
            </a:r>
            <a:endParaRPr lang="en-US" sz="3200" dirty="0"/>
          </a:p>
          <a:p>
            <a:endParaRPr lang="en-US" sz="1400" dirty="0"/>
          </a:p>
        </p:txBody>
      </p:sp>
      <p:sp>
        <p:nvSpPr>
          <p:cNvPr id="4" name="Title 3">
            <a:extLst>
              <a:ext uri="{FF2B5EF4-FFF2-40B4-BE49-F238E27FC236}">
                <a16:creationId xmlns:a16="http://schemas.microsoft.com/office/drawing/2014/main" id="{F81DBFC8-2785-46AB-A6AB-5803B088B51D}"/>
              </a:ext>
            </a:extLst>
          </p:cNvPr>
          <p:cNvSpPr>
            <a:spLocks noGrp="1"/>
          </p:cNvSpPr>
          <p:nvPr>
            <p:ph type="title"/>
          </p:nvPr>
        </p:nvSpPr>
        <p:spPr/>
        <p:txBody>
          <a:bodyPr/>
          <a:lstStyle/>
          <a:p>
            <a:r>
              <a:rPr lang="en-US" dirty="0">
                <a:solidFill>
                  <a:schemeClr val="accent1">
                    <a:lumMod val="75000"/>
                  </a:schemeClr>
                </a:solidFill>
              </a:rPr>
              <a:t>This Content May Be Difficult</a:t>
            </a:r>
          </a:p>
        </p:txBody>
      </p:sp>
    </p:spTree>
    <p:extLst>
      <p:ext uri="{BB962C8B-B14F-4D97-AF65-F5344CB8AC3E}">
        <p14:creationId xmlns:p14="http://schemas.microsoft.com/office/powerpoint/2010/main" val="1914343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A694-2947-1C96-9940-CA581CF7DAC7}"/>
              </a:ext>
            </a:extLst>
          </p:cNvPr>
          <p:cNvSpPr>
            <a:spLocks noGrp="1"/>
          </p:cNvSpPr>
          <p:nvPr>
            <p:ph type="title"/>
          </p:nvPr>
        </p:nvSpPr>
        <p:spPr/>
        <p:txBody>
          <a:bodyPr/>
          <a:lstStyle/>
          <a:p>
            <a:r>
              <a:rPr lang="en-US" b="1" dirty="0">
                <a:solidFill>
                  <a:schemeClr val="accent1">
                    <a:lumMod val="75000"/>
                  </a:schemeClr>
                </a:solidFill>
              </a:rPr>
              <a:t>Purpose</a:t>
            </a:r>
          </a:p>
        </p:txBody>
      </p:sp>
      <p:sp>
        <p:nvSpPr>
          <p:cNvPr id="3" name="Content Placeholder 2">
            <a:extLst>
              <a:ext uri="{FF2B5EF4-FFF2-40B4-BE49-F238E27FC236}">
                <a16:creationId xmlns:a16="http://schemas.microsoft.com/office/drawing/2014/main" id="{63EF9C24-AFB5-21DA-F423-A20299E539DC}"/>
              </a:ext>
            </a:extLst>
          </p:cNvPr>
          <p:cNvSpPr>
            <a:spLocks noGrp="1"/>
          </p:cNvSpPr>
          <p:nvPr>
            <p:ph idx="1"/>
          </p:nvPr>
        </p:nvSpPr>
        <p:spPr/>
        <p:txBody>
          <a:bodyPr/>
          <a:lstStyle/>
          <a:p>
            <a:r>
              <a:rPr lang="en-US" sz="2800" dirty="0">
                <a:solidFill>
                  <a:schemeClr val="accent1">
                    <a:lumMod val="75000"/>
                  </a:schemeClr>
                </a:solidFill>
              </a:rPr>
              <a:t>Finalize introduction to triage concepts in order to launch subcommittee work.</a:t>
            </a:r>
          </a:p>
        </p:txBody>
      </p:sp>
      <p:sp>
        <p:nvSpPr>
          <p:cNvPr id="5" name="Slide Number Placeholder 4">
            <a:extLst>
              <a:ext uri="{FF2B5EF4-FFF2-40B4-BE49-F238E27FC236}">
                <a16:creationId xmlns:a16="http://schemas.microsoft.com/office/drawing/2014/main" id="{23B9F6C2-B527-58CC-CEBB-0B583A998DC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5</a:t>
            </a:fld>
            <a:endParaRPr lang="en-US" dirty="0"/>
          </a:p>
        </p:txBody>
      </p:sp>
    </p:spTree>
    <p:extLst>
      <p:ext uri="{BB962C8B-B14F-4D97-AF65-F5344CB8AC3E}">
        <p14:creationId xmlns:p14="http://schemas.microsoft.com/office/powerpoint/2010/main" val="596069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EEE1-E4C1-09A1-BEA4-19BBEE553DE6}"/>
              </a:ext>
            </a:extLst>
          </p:cNvPr>
          <p:cNvSpPr>
            <a:spLocks noGrp="1"/>
          </p:cNvSpPr>
          <p:nvPr>
            <p:ph type="title"/>
          </p:nvPr>
        </p:nvSpPr>
        <p:spPr/>
        <p:txBody>
          <a:bodyPr/>
          <a:lstStyle/>
          <a:p>
            <a:r>
              <a:rPr lang="en-US" b="1" dirty="0">
                <a:solidFill>
                  <a:schemeClr val="accent1">
                    <a:lumMod val="75000"/>
                  </a:schemeClr>
                </a:solidFill>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C2D1E721-D689-0E8A-D306-54D35E256692}"/>
              </a:ext>
            </a:extLst>
          </p:cNvPr>
          <p:cNvSpPr>
            <a:spLocks noGrp="1"/>
          </p:cNvSpPr>
          <p:nvPr>
            <p:ph idx="1"/>
          </p:nvPr>
        </p:nvSpPr>
        <p:spPr>
          <a:xfrm>
            <a:off x="609600" y="1604431"/>
            <a:ext cx="10972800" cy="4751919"/>
          </a:xfrm>
        </p:spPr>
        <p:txBody>
          <a:bodyPr>
            <a:normAutofit fontScale="92500" lnSpcReduction="10000"/>
          </a:bodyPr>
          <a:lstStyle/>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Welcome </a:t>
            </a:r>
          </a:p>
          <a:p>
            <a:pPr marL="514350" indent="-514350">
              <a:buFont typeface="Arial" panose="020B0604020202020204" pitchFamily="34" charset="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Public Comment</a:t>
            </a:r>
          </a:p>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Review and Reflections from October Meeting</a:t>
            </a:r>
          </a:p>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We are Oceania: Oregon’s Pacific Islander Community System</a:t>
            </a:r>
          </a:p>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Break</a:t>
            </a:r>
          </a:p>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Triage Teams</a:t>
            </a:r>
          </a:p>
          <a:p>
            <a:pPr marL="514350" indent="-514350">
              <a:buAutoNum type="arabicPeriod"/>
            </a:pPr>
            <a:r>
              <a:rPr lang="en-US" sz="2800" dirty="0">
                <a:solidFill>
                  <a:schemeClr val="accent1">
                    <a:lumMod val="75000"/>
                  </a:schemeClr>
                </a:solidFill>
                <a:latin typeface="Arial" panose="020B0604020202020204" pitchFamily="34" charset="0"/>
                <a:cs typeface="Arial" panose="020B0604020202020204" pitchFamily="34" charset="0"/>
              </a:rPr>
              <a:t>Subcommittee Q&amp;A</a:t>
            </a:r>
          </a:p>
          <a:p>
            <a:endParaRPr lang="en-US" sz="2800" dirty="0">
              <a:solidFill>
                <a:schemeClr val="accent1">
                  <a:lumMod val="75000"/>
                </a:schemeClr>
              </a:solidFill>
              <a:latin typeface="Arial" panose="020B0604020202020204" pitchFamily="34" charset="0"/>
              <a:cs typeface="Arial" panose="020B0604020202020204" pitchFamily="34" charset="0"/>
            </a:endParaRPr>
          </a:p>
          <a:p>
            <a:r>
              <a:rPr lang="en-US" sz="2800" dirty="0">
                <a:solidFill>
                  <a:schemeClr val="accent1">
                    <a:lumMod val="75000"/>
                  </a:schemeClr>
                </a:solidFill>
                <a:latin typeface="Arial" panose="020B0604020202020204" pitchFamily="34" charset="0"/>
                <a:cs typeface="Arial" panose="020B0604020202020204" pitchFamily="34" charset="0"/>
              </a:rPr>
              <a:t>Total 120 minutes (2 hours)</a:t>
            </a:r>
          </a:p>
        </p:txBody>
      </p:sp>
      <p:sp>
        <p:nvSpPr>
          <p:cNvPr id="4" name="Slide Number Placeholder 3">
            <a:extLst>
              <a:ext uri="{FF2B5EF4-FFF2-40B4-BE49-F238E27FC236}">
                <a16:creationId xmlns:a16="http://schemas.microsoft.com/office/drawing/2014/main" id="{8A8E2E71-253F-7607-7C80-F019FC9FB1E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6</a:t>
            </a:fld>
            <a:endParaRPr lang="en-US" dirty="0"/>
          </a:p>
        </p:txBody>
      </p:sp>
    </p:spTree>
    <p:extLst>
      <p:ext uri="{BB962C8B-B14F-4D97-AF65-F5344CB8AC3E}">
        <p14:creationId xmlns:p14="http://schemas.microsoft.com/office/powerpoint/2010/main" val="4326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E790-B45A-12C2-BB15-2AE53395BE0A}"/>
              </a:ext>
            </a:extLst>
          </p:cNvPr>
          <p:cNvSpPr>
            <a:spLocks noGrp="1"/>
          </p:cNvSpPr>
          <p:nvPr>
            <p:ph type="title"/>
          </p:nvPr>
        </p:nvSpPr>
        <p:spPr/>
        <p:txBody>
          <a:bodyPr/>
          <a:lstStyle/>
          <a:p>
            <a:r>
              <a:rPr lang="en-US" b="1" dirty="0">
                <a:solidFill>
                  <a:schemeClr val="accent1">
                    <a:lumMod val="75000"/>
                  </a:schemeClr>
                </a:solidFill>
              </a:rPr>
              <a:t>Working Agreements</a:t>
            </a:r>
          </a:p>
        </p:txBody>
      </p:sp>
      <p:sp>
        <p:nvSpPr>
          <p:cNvPr id="3" name="Content Placeholder 2">
            <a:extLst>
              <a:ext uri="{FF2B5EF4-FFF2-40B4-BE49-F238E27FC236}">
                <a16:creationId xmlns:a16="http://schemas.microsoft.com/office/drawing/2014/main" id="{FB338C45-ECBB-6421-8D84-54780C677F3C}"/>
              </a:ext>
            </a:extLst>
          </p:cNvPr>
          <p:cNvSpPr>
            <a:spLocks noGrp="1"/>
          </p:cNvSpPr>
          <p:nvPr>
            <p:ph idx="1"/>
          </p:nvPr>
        </p:nvSpPr>
        <p:spPr>
          <a:xfrm>
            <a:off x="609600" y="1604431"/>
            <a:ext cx="10972800" cy="4751919"/>
          </a:xfrm>
        </p:spPr>
        <p:txBody>
          <a:bodyPr>
            <a:noAutofit/>
          </a:bodyPr>
          <a:lstStyle/>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Keep the patients and communities who have been marginalized by mainstream institutions, like the healthcare system, at the center of the discussion</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Be mindful of paternalism in discussions about elders, people with disabilities, and BIPOC communities</a:t>
            </a:r>
            <a:endParaRPr lang="en-US" sz="2000" dirty="0">
              <a:solidFill>
                <a:schemeClr val="accent1">
                  <a:lumMod val="75000"/>
                </a:schemeClr>
              </a:solidFill>
              <a:latin typeface="Arial" panose="020B0604020202020204" pitchFamily="34" charset="0"/>
            </a:endParaRP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Acknowledge the importance of all the services, supports, systems, and perspectives that are present in this committee</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Be cognizant of how you speak and what you say so we can all understand one another </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Recognize that participation and engagement looks different for everyone</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Keep an open mind and come with a willingness to learn and to share </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Move in the spirit of trust and love </a:t>
            </a:r>
          </a:p>
          <a:p>
            <a:pPr marL="342900" indent="-342900">
              <a:buFont typeface="+mj-lt"/>
              <a:buAutoNum type="arabicPeriod"/>
            </a:pPr>
            <a:r>
              <a:rPr lang="en-US" sz="2000" i="0" u="none" strike="noStrike" dirty="0">
                <a:solidFill>
                  <a:schemeClr val="accent1">
                    <a:lumMod val="75000"/>
                  </a:schemeClr>
                </a:solidFill>
                <a:effectLst/>
                <a:latin typeface="Arial" panose="020B0604020202020204" pitchFamily="34" charset="0"/>
              </a:rPr>
              <a:t>Be clear in your communication</a:t>
            </a:r>
          </a:p>
          <a:p>
            <a:pPr marL="342900" indent="-342900">
              <a:buFont typeface="+mj-lt"/>
              <a:buAutoNum type="arabicPeriod"/>
            </a:pPr>
            <a:endParaRPr lang="en-US" sz="2000" i="0" u="none" strike="noStrike" dirty="0">
              <a:solidFill>
                <a:schemeClr val="accent1"/>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4894DBEC-2246-799C-BBA1-D0251068E3B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7</a:t>
            </a:fld>
            <a:endParaRPr lang="en-US" dirty="0"/>
          </a:p>
        </p:txBody>
      </p:sp>
    </p:spTree>
    <p:extLst>
      <p:ext uri="{BB962C8B-B14F-4D97-AF65-F5344CB8AC3E}">
        <p14:creationId xmlns:p14="http://schemas.microsoft.com/office/powerpoint/2010/main" val="1767312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96B448-683D-4F82-BA85-BE6E6D9DAE82}"/>
              </a:ext>
            </a:extLst>
          </p:cNvPr>
          <p:cNvSpPr>
            <a:spLocks noGrp="1"/>
          </p:cNvSpPr>
          <p:nvPr>
            <p:ph type="body" sz="quarter" idx="11"/>
          </p:nvPr>
        </p:nvSpPr>
        <p:spPr/>
        <p:txBody>
          <a:bodyPr/>
          <a:lstStyle/>
          <a:p>
            <a:r>
              <a:rPr lang="en-US" dirty="0"/>
              <a:t>Public </a:t>
            </a:r>
            <a:r>
              <a:rPr lang="en-US"/>
              <a:t>Comment Period</a:t>
            </a:r>
            <a:endParaRPr lang="en-US" dirty="0"/>
          </a:p>
        </p:txBody>
      </p:sp>
    </p:spTree>
    <p:extLst>
      <p:ext uri="{BB962C8B-B14F-4D97-AF65-F5344CB8AC3E}">
        <p14:creationId xmlns:p14="http://schemas.microsoft.com/office/powerpoint/2010/main" val="132462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96B448-683D-4F82-BA85-BE6E6D9DAE82}"/>
              </a:ext>
            </a:extLst>
          </p:cNvPr>
          <p:cNvSpPr>
            <a:spLocks noGrp="1"/>
          </p:cNvSpPr>
          <p:nvPr>
            <p:ph type="body" sz="quarter" idx="11"/>
          </p:nvPr>
        </p:nvSpPr>
        <p:spPr/>
        <p:txBody>
          <a:bodyPr/>
          <a:lstStyle/>
          <a:p>
            <a:r>
              <a:rPr lang="en-US" dirty="0"/>
              <a:t>October Review and Reflections</a:t>
            </a:r>
          </a:p>
        </p:txBody>
      </p:sp>
    </p:spTree>
    <p:extLst>
      <p:ext uri="{BB962C8B-B14F-4D97-AF65-F5344CB8AC3E}">
        <p14:creationId xmlns:p14="http://schemas.microsoft.com/office/powerpoint/2010/main" val="3458073335"/>
      </p:ext>
    </p:extLst>
  </p:cSld>
  <p:clrMapOvr>
    <a:masterClrMapping/>
  </p:clrMapOvr>
</p:sld>
</file>

<file path=ppt/theme/theme1.xml><?xml version="1.0" encoding="utf-8"?>
<a:theme xmlns:a="http://schemas.openxmlformats.org/drawingml/2006/main" name="HPA PPT">
  <a:themeElements>
    <a:clrScheme name="HPA PPT">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285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a:latin typeface="Arial Narrow" panose="020B0606020202030204" pitchFamily="34" charset="0"/>
          </a:defRPr>
        </a:defPPr>
      </a:lstStyle>
    </a:txDef>
  </a:objectDefaults>
  <a:extraClrSchemeLst/>
  <a:extLst>
    <a:ext uri="{05A4C25C-085E-4340-85A3-A5531E510DB2}">
      <thm15:themeFamily xmlns:thm15="http://schemas.microsoft.com/office/thememl/2012/main" name="OHA-HPA PPT TEMPLATE widescreen_02 2022" id="{BDE6F339-391E-4A52-98C9-330BE991DF46}" vid="{5970449B-43BC-4F5C-8B37-A86B50DF81B0}"/>
    </a:ext>
  </a:extLst>
</a:theme>
</file>

<file path=ppt/theme/theme2.xml><?xml version="1.0" encoding="utf-8"?>
<a:theme xmlns:a="http://schemas.openxmlformats.org/drawingml/2006/main" name="Office Theme">
  <a:themeElements>
    <a:clrScheme name="HPA Color Theme">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3515D1FE2D24BABF13D1247F86353" ma:contentTypeVersion="22" ma:contentTypeDescription="Create a new document." ma:contentTypeScope="" ma:versionID="a1f57e63f8dbfd30010d0f3cf69ce4d2">
  <xsd:schema xmlns:xsd="http://www.w3.org/2001/XMLSchema" xmlns:xs="http://www.w3.org/2001/XMLSchema" xmlns:p="http://schemas.microsoft.com/office/2006/metadata/properties" xmlns:ns1="http://schemas.microsoft.com/sharepoint/v3" xmlns:ns2="59da1016-2a1b-4f8a-9768-d7a4932f6f16" xmlns:ns3="b4817596-04ca-43a7-941c-57fdc3f11b77" xmlns:ns4="29e37942-99f6-4128-95c5-28406e3689d6" targetNamespace="http://schemas.microsoft.com/office/2006/metadata/properties" ma:root="true" ma:fieldsID="a4d34e3a9df7f82d4aa815e483abdb4f" ns1:_="" ns2:_="" ns3:_="" ns4:_="">
    <xsd:import namespace="http://schemas.microsoft.com/sharepoint/v3"/>
    <xsd:import namespace="59da1016-2a1b-4f8a-9768-d7a4932f6f16"/>
    <xsd:import namespace="b4817596-04ca-43a7-941c-57fdc3f11b77"/>
    <xsd:import namespace="29e37942-99f6-4128-95c5-28406e3689d6"/>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DocumentID" minOccurs="0"/>
                <xsd:element ref="ns3:Position" minOccurs="0"/>
                <xsd:element ref="ns2:Visible" minOccurs="0"/>
                <xsd:element ref="ns2:SharedWithUsers" minOccurs="0"/>
                <xsd:element ref="ns3:Meeting" minOccurs="0"/>
                <xsd:element ref="ns3:Meeting_x003a_Meeting_x0020_Lookup_x0020_Reference" minOccurs="0"/>
                <xsd:element ref="ns3:Language" minOccurs="0"/>
                <xsd:element ref="ns4:cz7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Visible" ma:index="17" nillable="true" ma:displayName="Visible" ma:default="1" ma:description="Refresh Documents? Click Save ↓" ma:internalName="Visible" ma:readOnly="fals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17596-04ca-43a7-941c-57fdc3f11b77"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DocumentID" ma:index="15" nillable="true" ma:displayName="DocumentID" ma:description="MeetingLibrary workflow" ma:internalName="DocumentID" ma:readOnly="false">
      <xsd:simpleType>
        <xsd:restriction base="dms:Text">
          <xsd:maxLength value="255"/>
        </xsd:restriction>
      </xsd:simpleType>
    </xsd:element>
    <xsd:element name="Position" ma:index="16" nillable="true" ma:displayName="Position" ma:description="Set unique document Position #s for each Meeting&#10;(e.g. Do not set two #3 positions for a meeting)" ma:format="Dropdown" ma:internalName="Position" ma:readOnly="false">
      <xsd:simpleType>
        <xsd:restriction base="dms:Choice">
          <xsd:enumeration value="01"/>
          <xsd:enumeration value="02"/>
          <xsd:enumeration value="03"/>
          <xsd:enumeration value="04"/>
          <xsd:enumeration value="05"/>
          <xsd:enumeration value="06"/>
          <xsd:enumeration value="07"/>
          <xsd:enumeration value="08"/>
          <xsd:enumeration value="09"/>
          <xsd:enumeration value="10"/>
        </xsd:restriction>
      </xsd:simpleType>
    </xsd:element>
    <xsd:element name="Meeting" ma:index="19" nillable="true" ma:displayName="Meeting" ma:list="{62291a25-5175-4717-8a8b-2dea5bba6694}" ma:internalName="Meeting" ma:showField="Meeting_x0020_Lookup_x0020_Refer">
      <xsd:simpleType>
        <xsd:restriction base="dms:Lookup"/>
      </xsd:simpleType>
    </xsd:element>
    <xsd:element name="Meeting_x003a_Meeting_x0020_Lookup_x0020_Reference" ma:index="20" nillable="true" ma:displayName="Meeting:Meeting Lookup Reference" ma:list="{62291a25-5175-4717-8a8b-2dea5bba6694}" ma:internalName="Meeting_x003a_Meeting_x0020_Lookup_x0020_Reference" ma:readOnly="true" ma:showField="Meeting_x0020_Lookup_x0020_Refer" ma:web="59da1016-2a1b-4f8a-9768-d7a4932f6f16">
      <xsd:simpleType>
        <xsd:restriction base="dms:Lookup"/>
      </xsd:simpleType>
    </xsd:element>
    <xsd:element name="Language" ma:index="21" nillable="true" ma:displayName="Language" ma:format="Dropdown" ma:internalName="Language">
      <xsd:simpleType>
        <xsd:restriction base="dms:Choice">
          <xsd:enumeration value="English"/>
          <xsd:enumeration value="Spanish"/>
          <xsd:enumeration value="Traditional Chinese"/>
          <xsd:enumeration value="Simplified Chinese"/>
          <xsd:enumeration value="Hmong"/>
          <xsd:enumeration value="Marshallese"/>
          <xsd:enumeration value="Portuguese"/>
          <xsd:enumeration value="Somali"/>
          <xsd:enumeration value="Vietnamese"/>
        </xsd:restriction>
      </xsd:simpleType>
    </xsd:element>
  </xsd:schema>
  <xsd:schema xmlns:xsd="http://www.w3.org/2001/XMLSchema" xmlns:xs="http://www.w3.org/2001/XMLSchema" xmlns:dms="http://schemas.microsoft.com/office/2006/documentManagement/types" xmlns:pc="http://schemas.microsoft.com/office/infopath/2007/PartnerControls" targetNamespace="29e37942-99f6-4128-95c5-28406e3689d6" elementFormDefault="qualified">
    <xsd:import namespace="http://schemas.microsoft.com/office/2006/documentManagement/types"/>
    <xsd:import namespace="http://schemas.microsoft.com/office/infopath/2007/PartnerControls"/>
    <xsd:element name="cz7u" ma:index="22" nillable="true" ma:displayName="Date" ma:format="DateOnly" ma:internalName="cz7u">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Meta_x0020_Keywords xmlns="b4817596-04ca-43a7-941c-57fdc3f11b77" xsi:nil="true"/>
    <Language xmlns="b4817596-04ca-43a7-941c-57fdc3f11b77">English</Language>
    <Meta_x0020_Description xmlns="b4817596-04ca-43a7-941c-57fdc3f11b77" xsi:nil="true"/>
    <DocumentExpirationDate xmlns="59da1016-2a1b-4f8a-9768-d7a4932f6f16" xsi:nil="true"/>
    <IATopic xmlns="59da1016-2a1b-4f8a-9768-d7a4932f6f16" xsi:nil="true"/>
    <Position xmlns="b4817596-04ca-43a7-941c-57fdc3f11b77" xsi:nil="true"/>
    <IASubtopic xmlns="59da1016-2a1b-4f8a-9768-d7a4932f6f16" xsi:nil="true"/>
    <URL xmlns="http://schemas.microsoft.com/sharepoint/v3">
      <Url xsi:nil="true"/>
      <Description xsi:nil="true"/>
    </URL>
    <Meeting xmlns="b4817596-04ca-43a7-941c-57fdc3f11b77">11</Meeting>
    <DocumentID xmlns="b4817596-04ca-43a7-941c-57fdc3f11b77" xsi:nil="true"/>
    <Visible xmlns="59da1016-2a1b-4f8a-9768-d7a4932f6f16">true</Visible>
    <cz7u xmlns="29e37942-99f6-4128-95c5-28406e3689d6">2022-11-29T08:00:00+00:00</cz7u>
  </documentManagement>
</p:properties>
</file>

<file path=customXml/itemProps1.xml><?xml version="1.0" encoding="utf-8"?>
<ds:datastoreItem xmlns:ds="http://schemas.openxmlformats.org/officeDocument/2006/customXml" ds:itemID="{9680742E-0BE4-4422-B089-13ED4ADCE1B0}"/>
</file>

<file path=customXml/itemProps2.xml><?xml version="1.0" encoding="utf-8"?>
<ds:datastoreItem xmlns:ds="http://schemas.openxmlformats.org/officeDocument/2006/customXml" ds:itemID="{FAFF126E-9C20-42C2-8E6E-9058709FD9A8}">
  <ds:schemaRefs>
    <ds:schemaRef ds:uri="http://schemas.microsoft.com/sharepoint/v3/contenttype/forms"/>
  </ds:schemaRefs>
</ds:datastoreItem>
</file>

<file path=customXml/itemProps3.xml><?xml version="1.0" encoding="utf-8"?>
<ds:datastoreItem xmlns:ds="http://schemas.openxmlformats.org/officeDocument/2006/customXml" ds:itemID="{4E32BB71-6825-48E5-B4F6-E36F5D501A2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HPA PPT</Template>
  <TotalTime>3124</TotalTime>
  <Words>1352</Words>
  <Application>Microsoft Office PowerPoint</Application>
  <PresentationFormat>Widescreen</PresentationFormat>
  <Paragraphs>199</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HPA PPT</vt:lpstr>
      <vt:lpstr>Oregon Resource Allocation Advisory Committee</vt:lpstr>
      <vt:lpstr>Interpretation</vt:lpstr>
      <vt:lpstr>Meeting Resources</vt:lpstr>
      <vt:lpstr>This Content May Be Difficult</vt:lpstr>
      <vt:lpstr>Purpose</vt:lpstr>
      <vt:lpstr>Agenda</vt:lpstr>
      <vt:lpstr>Working Agreements</vt:lpstr>
      <vt:lpstr>PowerPoint Presentation</vt:lpstr>
      <vt:lpstr>PowerPoint Presentation</vt:lpstr>
      <vt:lpstr>Triage in Crisis Care Guidelines</vt:lpstr>
      <vt:lpstr>Triage Tools: current status</vt:lpstr>
      <vt:lpstr>Approaches to Prioritization in Crisis Care Triage</vt:lpstr>
      <vt:lpstr>Health Equity</vt:lpstr>
      <vt:lpstr>Our Work</vt:lpstr>
      <vt:lpstr>Questions for Jamboard</vt:lpstr>
      <vt:lpstr>PowerPoint Presentation</vt:lpstr>
      <vt:lpstr>We are Oceania: Oregon’s Pacific Islander Community System</vt:lpstr>
      <vt:lpstr>PowerPoint Presentation</vt:lpstr>
      <vt:lpstr>Triage Teams: Crisis Standards of Care (CSC)</vt:lpstr>
      <vt:lpstr>Triage Teams Continued</vt:lpstr>
      <vt:lpstr>Data Collection</vt:lpstr>
      <vt:lpstr>PowerPoint Presentation</vt:lpstr>
      <vt:lpstr>Subcommittees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ORAAC November 29 2022 Presentation_Final AM</dc:title>
  <dc:creator>Ruqaiijah Yearby</dc:creator>
  <cp:lastModifiedBy>Vine Sasha</cp:lastModifiedBy>
  <cp:revision>92</cp:revision>
  <dcterms:created xsi:type="dcterms:W3CDTF">2022-08-14T19:10:10Z</dcterms:created>
  <dcterms:modified xsi:type="dcterms:W3CDTF">2023-06-06T19:18:17Z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0x010100A4F3515D1FE2D24BABF13D1247F86353</vt:lpwstr>
  </property>
  <property fmtid="{D5CDD505-2E9C-101B-9397-08002B2CF9AE}" pid="3" name="MediaServiceImageTags">
    <vt:lpwstr/>
  </property>
</Properties>
</file>